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6" r:id="rId3"/>
    <p:sldId id="257" r:id="rId4"/>
    <p:sldId id="258" r:id="rId5"/>
    <p:sldId id="261" r:id="rId6"/>
    <p:sldId id="270" r:id="rId7"/>
    <p:sldId id="259" r:id="rId8"/>
    <p:sldId id="263" r:id="rId9"/>
    <p:sldId id="264" r:id="rId10"/>
    <p:sldId id="274" r:id="rId11"/>
    <p:sldId id="262" r:id="rId12"/>
    <p:sldId id="272" r:id="rId13"/>
    <p:sldId id="277" r:id="rId14"/>
    <p:sldId id="260" r:id="rId15"/>
    <p:sldId id="265" r:id="rId16"/>
    <p:sldId id="267" r:id="rId17"/>
    <p:sldId id="268" r:id="rId18"/>
    <p:sldId id="275" r:id="rId19"/>
    <p:sldId id="271"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169D83-31A5-4A4C-9085-67777BEC295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5462231-20AC-4684-9A49-E6A1419E51AE}">
      <dgm:prSet/>
      <dgm:spPr/>
      <dgm:t>
        <a:bodyPr/>
        <a:lstStyle/>
        <a:p>
          <a:r>
            <a:rPr lang="en-US" dirty="0"/>
            <a:t>Position the person next to you, facing you so they cannot see the computer screen. This way, you can turn your head slightly to see the person. </a:t>
          </a:r>
        </a:p>
      </dgm:t>
    </dgm:pt>
    <dgm:pt modelId="{2C124590-6DDC-4B40-A9AB-8051D9C26505}" type="parTrans" cxnId="{118D1C25-08E3-4DFD-A9ED-0D7CDB331FAD}">
      <dgm:prSet/>
      <dgm:spPr/>
      <dgm:t>
        <a:bodyPr/>
        <a:lstStyle/>
        <a:p>
          <a:endParaRPr lang="en-US"/>
        </a:p>
      </dgm:t>
    </dgm:pt>
    <dgm:pt modelId="{695C457E-2CEB-49A2-A75F-539FFED01029}" type="sibTrans" cxnId="{118D1C25-08E3-4DFD-A9ED-0D7CDB331FAD}">
      <dgm:prSet/>
      <dgm:spPr/>
      <dgm:t>
        <a:bodyPr/>
        <a:lstStyle/>
        <a:p>
          <a:endParaRPr lang="en-US"/>
        </a:p>
      </dgm:t>
    </dgm:pt>
    <dgm:pt modelId="{56F6D316-97BF-4009-BC0F-8BB4F8509BAE}">
      <dgm:prSet/>
      <dgm:spPr/>
      <dgm:t>
        <a:bodyPr/>
        <a:lstStyle/>
        <a:p>
          <a:r>
            <a:rPr lang="en-US" dirty="0"/>
            <a:t>Have the “check list on the table”  or on the </a:t>
          </a:r>
          <a:r>
            <a:rPr lang="en-US" dirty="0" err="1"/>
            <a:t>telepsych</a:t>
          </a:r>
          <a:r>
            <a:rPr lang="en-US" dirty="0"/>
            <a:t> screen</a:t>
          </a:r>
        </a:p>
      </dgm:t>
    </dgm:pt>
    <dgm:pt modelId="{C9265E2F-76CE-4AD4-B6A0-48BEFC58AEFB}" type="parTrans" cxnId="{A1B65D27-8A2C-4D89-8692-ECCBD564C31C}">
      <dgm:prSet/>
      <dgm:spPr/>
      <dgm:t>
        <a:bodyPr/>
        <a:lstStyle/>
        <a:p>
          <a:endParaRPr lang="en-US"/>
        </a:p>
      </dgm:t>
    </dgm:pt>
    <dgm:pt modelId="{2958B10C-DF5D-495C-B83B-BD18C985FB48}" type="sibTrans" cxnId="{A1B65D27-8A2C-4D89-8692-ECCBD564C31C}">
      <dgm:prSet/>
      <dgm:spPr/>
      <dgm:t>
        <a:bodyPr/>
        <a:lstStyle/>
        <a:p>
          <a:endParaRPr lang="en-US"/>
        </a:p>
      </dgm:t>
    </dgm:pt>
    <dgm:pt modelId="{E31C5100-F7F7-4A73-AD57-FF601701968A}">
      <dgm:prSet/>
      <dgm:spPr/>
      <dgm:t>
        <a:bodyPr/>
        <a:lstStyle/>
        <a:p>
          <a:r>
            <a:rPr lang="en-US" dirty="0"/>
            <a:t>I put essential oil lotion in plastic bottles on the table for him or her to use (only use food scents or natural scents)</a:t>
          </a:r>
        </a:p>
      </dgm:t>
    </dgm:pt>
    <dgm:pt modelId="{79C63FFC-1907-4056-B6E0-4E3168473E4A}" type="parTrans" cxnId="{FAEFD420-A76A-4353-B59B-8BBD4484B63A}">
      <dgm:prSet/>
      <dgm:spPr/>
      <dgm:t>
        <a:bodyPr/>
        <a:lstStyle/>
        <a:p>
          <a:endParaRPr lang="en-US"/>
        </a:p>
      </dgm:t>
    </dgm:pt>
    <dgm:pt modelId="{36CB93B2-AE90-4240-8410-0B18B938A086}" type="sibTrans" cxnId="{FAEFD420-A76A-4353-B59B-8BBD4484B63A}">
      <dgm:prSet/>
      <dgm:spPr/>
      <dgm:t>
        <a:bodyPr/>
        <a:lstStyle/>
        <a:p>
          <a:endParaRPr lang="en-US"/>
        </a:p>
      </dgm:t>
    </dgm:pt>
    <dgm:pt modelId="{ABEBEA18-D04F-4FF2-B58E-B713833EF46A}">
      <dgm:prSet/>
      <dgm:spPr/>
      <dgm:t>
        <a:bodyPr/>
        <a:lstStyle/>
        <a:p>
          <a:r>
            <a:rPr lang="en-US"/>
            <a:t>If doing telepsych, </a:t>
          </a:r>
          <a:r>
            <a:rPr lang="en-US" b="1"/>
            <a:t>look at the camera </a:t>
          </a:r>
          <a:r>
            <a:rPr lang="en-US"/>
            <a:t>not the person on the screen, when conversing. It is ok to watch the screen when they speak with rational on upcoming slides.</a:t>
          </a:r>
        </a:p>
      </dgm:t>
    </dgm:pt>
    <dgm:pt modelId="{683FFC4B-CFDC-426A-AFA5-1F1196631529}" type="parTrans" cxnId="{BE0F929C-9D1A-46B2-9914-1471AE929457}">
      <dgm:prSet/>
      <dgm:spPr/>
      <dgm:t>
        <a:bodyPr/>
        <a:lstStyle/>
        <a:p>
          <a:endParaRPr lang="en-US"/>
        </a:p>
      </dgm:t>
    </dgm:pt>
    <dgm:pt modelId="{F913E020-44E4-4871-953C-319C9CA3DA23}" type="sibTrans" cxnId="{BE0F929C-9D1A-46B2-9914-1471AE929457}">
      <dgm:prSet/>
      <dgm:spPr/>
      <dgm:t>
        <a:bodyPr/>
        <a:lstStyle/>
        <a:p>
          <a:endParaRPr lang="en-US"/>
        </a:p>
      </dgm:t>
    </dgm:pt>
    <dgm:pt modelId="{86D8679E-187E-4A55-B348-6383D6D8CA26}" type="pres">
      <dgm:prSet presAssocID="{15169D83-31A5-4A4C-9085-67777BEC2957}" presName="linear" presStyleCnt="0">
        <dgm:presLayoutVars>
          <dgm:animLvl val="lvl"/>
          <dgm:resizeHandles val="exact"/>
        </dgm:presLayoutVars>
      </dgm:prSet>
      <dgm:spPr/>
    </dgm:pt>
    <dgm:pt modelId="{E7E72BEC-4498-4F6B-9515-2519F394F5F7}" type="pres">
      <dgm:prSet presAssocID="{95462231-20AC-4684-9A49-E6A1419E51AE}" presName="parentText" presStyleLbl="node1" presStyleIdx="0" presStyleCnt="4">
        <dgm:presLayoutVars>
          <dgm:chMax val="0"/>
          <dgm:bulletEnabled val="1"/>
        </dgm:presLayoutVars>
      </dgm:prSet>
      <dgm:spPr/>
    </dgm:pt>
    <dgm:pt modelId="{3712F283-F581-4AD5-A6D8-4F9A65EBCFB5}" type="pres">
      <dgm:prSet presAssocID="{695C457E-2CEB-49A2-A75F-539FFED01029}" presName="spacer" presStyleCnt="0"/>
      <dgm:spPr/>
    </dgm:pt>
    <dgm:pt modelId="{B2CD9F07-09E2-4E25-8E95-F070DD91C4F4}" type="pres">
      <dgm:prSet presAssocID="{56F6D316-97BF-4009-BC0F-8BB4F8509BAE}" presName="parentText" presStyleLbl="node1" presStyleIdx="1" presStyleCnt="4">
        <dgm:presLayoutVars>
          <dgm:chMax val="0"/>
          <dgm:bulletEnabled val="1"/>
        </dgm:presLayoutVars>
      </dgm:prSet>
      <dgm:spPr/>
    </dgm:pt>
    <dgm:pt modelId="{F0D85E48-C39A-41AD-8847-3248810B4B0C}" type="pres">
      <dgm:prSet presAssocID="{2958B10C-DF5D-495C-B83B-BD18C985FB48}" presName="spacer" presStyleCnt="0"/>
      <dgm:spPr/>
    </dgm:pt>
    <dgm:pt modelId="{4EDE6E86-206C-48B2-8B06-276BC9F9E0A2}" type="pres">
      <dgm:prSet presAssocID="{E31C5100-F7F7-4A73-AD57-FF601701968A}" presName="parentText" presStyleLbl="node1" presStyleIdx="2" presStyleCnt="4">
        <dgm:presLayoutVars>
          <dgm:chMax val="0"/>
          <dgm:bulletEnabled val="1"/>
        </dgm:presLayoutVars>
      </dgm:prSet>
      <dgm:spPr/>
    </dgm:pt>
    <dgm:pt modelId="{4205E31F-8CFF-48DD-903E-AD71703C370C}" type="pres">
      <dgm:prSet presAssocID="{36CB93B2-AE90-4240-8410-0B18B938A086}" presName="spacer" presStyleCnt="0"/>
      <dgm:spPr/>
    </dgm:pt>
    <dgm:pt modelId="{BF9E9EBE-8882-41C8-950A-1A028004159A}" type="pres">
      <dgm:prSet presAssocID="{ABEBEA18-D04F-4FF2-B58E-B713833EF46A}" presName="parentText" presStyleLbl="node1" presStyleIdx="3" presStyleCnt="4">
        <dgm:presLayoutVars>
          <dgm:chMax val="0"/>
          <dgm:bulletEnabled val="1"/>
        </dgm:presLayoutVars>
      </dgm:prSet>
      <dgm:spPr/>
    </dgm:pt>
  </dgm:ptLst>
  <dgm:cxnLst>
    <dgm:cxn modelId="{A2894805-D87D-403C-8A2E-EDA9FB358D73}" type="presOf" srcId="{95462231-20AC-4684-9A49-E6A1419E51AE}" destId="{E7E72BEC-4498-4F6B-9515-2519F394F5F7}" srcOrd="0" destOrd="0" presId="urn:microsoft.com/office/officeart/2005/8/layout/vList2"/>
    <dgm:cxn modelId="{FAEFD420-A76A-4353-B59B-8BBD4484B63A}" srcId="{15169D83-31A5-4A4C-9085-67777BEC2957}" destId="{E31C5100-F7F7-4A73-AD57-FF601701968A}" srcOrd="2" destOrd="0" parTransId="{79C63FFC-1907-4056-B6E0-4E3168473E4A}" sibTransId="{36CB93B2-AE90-4240-8410-0B18B938A086}"/>
    <dgm:cxn modelId="{118D1C25-08E3-4DFD-A9ED-0D7CDB331FAD}" srcId="{15169D83-31A5-4A4C-9085-67777BEC2957}" destId="{95462231-20AC-4684-9A49-E6A1419E51AE}" srcOrd="0" destOrd="0" parTransId="{2C124590-6DDC-4B40-A9AB-8051D9C26505}" sibTransId="{695C457E-2CEB-49A2-A75F-539FFED01029}"/>
    <dgm:cxn modelId="{A1B65D27-8A2C-4D89-8692-ECCBD564C31C}" srcId="{15169D83-31A5-4A4C-9085-67777BEC2957}" destId="{56F6D316-97BF-4009-BC0F-8BB4F8509BAE}" srcOrd="1" destOrd="0" parTransId="{C9265E2F-76CE-4AD4-B6A0-48BEFC58AEFB}" sibTransId="{2958B10C-DF5D-495C-B83B-BD18C985FB48}"/>
    <dgm:cxn modelId="{6B8FFE2D-D16B-44AF-9D55-85A2C9A14F84}" type="presOf" srcId="{56F6D316-97BF-4009-BC0F-8BB4F8509BAE}" destId="{B2CD9F07-09E2-4E25-8E95-F070DD91C4F4}" srcOrd="0" destOrd="0" presId="urn:microsoft.com/office/officeart/2005/8/layout/vList2"/>
    <dgm:cxn modelId="{A2AD166A-DBD4-46D6-A37C-0B1AA542C5DB}" type="presOf" srcId="{15169D83-31A5-4A4C-9085-67777BEC2957}" destId="{86D8679E-187E-4A55-B348-6383D6D8CA26}" srcOrd="0" destOrd="0" presId="urn:microsoft.com/office/officeart/2005/8/layout/vList2"/>
    <dgm:cxn modelId="{17716371-D287-4BE5-AF52-9735AF693513}" type="presOf" srcId="{E31C5100-F7F7-4A73-AD57-FF601701968A}" destId="{4EDE6E86-206C-48B2-8B06-276BC9F9E0A2}" srcOrd="0" destOrd="0" presId="urn:microsoft.com/office/officeart/2005/8/layout/vList2"/>
    <dgm:cxn modelId="{BE0F929C-9D1A-46B2-9914-1471AE929457}" srcId="{15169D83-31A5-4A4C-9085-67777BEC2957}" destId="{ABEBEA18-D04F-4FF2-B58E-B713833EF46A}" srcOrd="3" destOrd="0" parTransId="{683FFC4B-CFDC-426A-AFA5-1F1196631529}" sibTransId="{F913E020-44E4-4871-953C-319C9CA3DA23}"/>
    <dgm:cxn modelId="{2B724EDF-CBDC-452E-826C-D36931980784}" type="presOf" srcId="{ABEBEA18-D04F-4FF2-B58E-B713833EF46A}" destId="{BF9E9EBE-8882-41C8-950A-1A028004159A}" srcOrd="0" destOrd="0" presId="urn:microsoft.com/office/officeart/2005/8/layout/vList2"/>
    <dgm:cxn modelId="{441DFD6A-F2AE-4D71-97A0-FD9659E5BD83}" type="presParOf" srcId="{86D8679E-187E-4A55-B348-6383D6D8CA26}" destId="{E7E72BEC-4498-4F6B-9515-2519F394F5F7}" srcOrd="0" destOrd="0" presId="urn:microsoft.com/office/officeart/2005/8/layout/vList2"/>
    <dgm:cxn modelId="{1C00149D-E0F5-4218-8CDE-E1A1FAF9D460}" type="presParOf" srcId="{86D8679E-187E-4A55-B348-6383D6D8CA26}" destId="{3712F283-F581-4AD5-A6D8-4F9A65EBCFB5}" srcOrd="1" destOrd="0" presId="urn:microsoft.com/office/officeart/2005/8/layout/vList2"/>
    <dgm:cxn modelId="{921999D3-3419-4E07-A21E-218A72D65480}" type="presParOf" srcId="{86D8679E-187E-4A55-B348-6383D6D8CA26}" destId="{B2CD9F07-09E2-4E25-8E95-F070DD91C4F4}" srcOrd="2" destOrd="0" presId="urn:microsoft.com/office/officeart/2005/8/layout/vList2"/>
    <dgm:cxn modelId="{DE146CF7-5043-44CF-90A8-34B9AD7C98C8}" type="presParOf" srcId="{86D8679E-187E-4A55-B348-6383D6D8CA26}" destId="{F0D85E48-C39A-41AD-8847-3248810B4B0C}" srcOrd="3" destOrd="0" presId="urn:microsoft.com/office/officeart/2005/8/layout/vList2"/>
    <dgm:cxn modelId="{B53A9F7D-20CF-4CF2-B6FB-E57CA6D44585}" type="presParOf" srcId="{86D8679E-187E-4A55-B348-6383D6D8CA26}" destId="{4EDE6E86-206C-48B2-8B06-276BC9F9E0A2}" srcOrd="4" destOrd="0" presId="urn:microsoft.com/office/officeart/2005/8/layout/vList2"/>
    <dgm:cxn modelId="{E8231162-5BAF-4AD4-AC91-E42AD95B53F2}" type="presParOf" srcId="{86D8679E-187E-4A55-B348-6383D6D8CA26}" destId="{4205E31F-8CFF-48DD-903E-AD71703C370C}" srcOrd="5" destOrd="0" presId="urn:microsoft.com/office/officeart/2005/8/layout/vList2"/>
    <dgm:cxn modelId="{CB6D26FF-F5EC-4BB3-AFC5-8D410F0D33A6}" type="presParOf" srcId="{86D8679E-187E-4A55-B348-6383D6D8CA26}" destId="{BF9E9EBE-8882-41C8-950A-1A028004159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ACEF67-A9B4-4806-B52D-900B7E65327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4497FA4-6AD3-41B7-A51B-B8985D555D9C}">
      <dgm:prSet/>
      <dgm:spPr/>
      <dgm:t>
        <a:bodyPr/>
        <a:lstStyle/>
        <a:p>
          <a:r>
            <a:rPr lang="en-US"/>
            <a:t>--Observe gait (no arm swing, shuffled gait, leaning forward, flat affect may all indicate parkinsonism from meds, crack or other causes, refer to PCP and request a neurology consult with a letter of your observations)</a:t>
          </a:r>
        </a:p>
      </dgm:t>
    </dgm:pt>
    <dgm:pt modelId="{DE79087B-7414-4317-BB80-AC684FC53117}" type="parTrans" cxnId="{FFE4D82F-25BB-4C49-9749-8D6921394801}">
      <dgm:prSet/>
      <dgm:spPr/>
      <dgm:t>
        <a:bodyPr/>
        <a:lstStyle/>
        <a:p>
          <a:endParaRPr lang="en-US"/>
        </a:p>
      </dgm:t>
    </dgm:pt>
    <dgm:pt modelId="{A941641A-3925-4678-A234-25FFE5C1567C}" type="sibTrans" cxnId="{FFE4D82F-25BB-4C49-9749-8D6921394801}">
      <dgm:prSet/>
      <dgm:spPr/>
      <dgm:t>
        <a:bodyPr/>
        <a:lstStyle/>
        <a:p>
          <a:endParaRPr lang="en-US"/>
        </a:p>
      </dgm:t>
    </dgm:pt>
    <dgm:pt modelId="{BDEE0A1B-6F02-41C9-A4A2-91BF565EBCBC}">
      <dgm:prSet/>
      <dgm:spPr/>
      <dgm:t>
        <a:bodyPr/>
        <a:lstStyle/>
        <a:p>
          <a:r>
            <a:rPr lang="en-US"/>
            <a:t>--Observe during visit (eye contact, delayed response time, facial asymmetry, EPS/TD symptoms present from medications or other? Stroke symptoms=letter to PCP for neuro referral with your findings) If body odor and rotten teeth, </a:t>
          </a:r>
          <a:r>
            <a:rPr lang="en-US" b="1" u="sng"/>
            <a:t>why</a:t>
          </a:r>
          <a:r>
            <a:rPr lang="en-US"/>
            <a:t>? Homeless, no soap, no laundry access, no money, illness causing inability to care for oneself=get a Case Manager from your office or insurance company for assistance with needs, Adult Protective Services might be needed as well, if you cannot get help from a Case Manager or anyone else. </a:t>
          </a:r>
        </a:p>
      </dgm:t>
    </dgm:pt>
    <dgm:pt modelId="{65CD0839-C355-4728-A3F3-28DF3EC31EBA}" type="parTrans" cxnId="{D27D23E9-2F96-480A-B55B-566A4E40BEEE}">
      <dgm:prSet/>
      <dgm:spPr/>
      <dgm:t>
        <a:bodyPr/>
        <a:lstStyle/>
        <a:p>
          <a:endParaRPr lang="en-US"/>
        </a:p>
      </dgm:t>
    </dgm:pt>
    <dgm:pt modelId="{884026F3-B2BF-498E-B692-FA1EA9199F8A}" type="sibTrans" cxnId="{D27D23E9-2F96-480A-B55B-566A4E40BEEE}">
      <dgm:prSet/>
      <dgm:spPr/>
      <dgm:t>
        <a:bodyPr/>
        <a:lstStyle/>
        <a:p>
          <a:endParaRPr lang="en-US"/>
        </a:p>
      </dgm:t>
    </dgm:pt>
    <dgm:pt modelId="{09C55F5C-CC2A-46B9-B8EA-147F603B96E0}" type="pres">
      <dgm:prSet presAssocID="{B3ACEF67-A9B4-4806-B52D-900B7E653272}" presName="linear" presStyleCnt="0">
        <dgm:presLayoutVars>
          <dgm:animLvl val="lvl"/>
          <dgm:resizeHandles val="exact"/>
        </dgm:presLayoutVars>
      </dgm:prSet>
      <dgm:spPr/>
    </dgm:pt>
    <dgm:pt modelId="{A84651A3-B091-41C2-8A13-40CEFE41104F}" type="pres">
      <dgm:prSet presAssocID="{B4497FA4-6AD3-41B7-A51B-B8985D555D9C}" presName="parentText" presStyleLbl="node1" presStyleIdx="0" presStyleCnt="2">
        <dgm:presLayoutVars>
          <dgm:chMax val="0"/>
          <dgm:bulletEnabled val="1"/>
        </dgm:presLayoutVars>
      </dgm:prSet>
      <dgm:spPr/>
    </dgm:pt>
    <dgm:pt modelId="{0144A22F-FA58-446E-8DAD-87382C504F8D}" type="pres">
      <dgm:prSet presAssocID="{A941641A-3925-4678-A234-25FFE5C1567C}" presName="spacer" presStyleCnt="0"/>
      <dgm:spPr/>
    </dgm:pt>
    <dgm:pt modelId="{D966271B-7A82-498A-96BA-F27326EBEFC7}" type="pres">
      <dgm:prSet presAssocID="{BDEE0A1B-6F02-41C9-A4A2-91BF565EBCBC}" presName="parentText" presStyleLbl="node1" presStyleIdx="1" presStyleCnt="2">
        <dgm:presLayoutVars>
          <dgm:chMax val="0"/>
          <dgm:bulletEnabled val="1"/>
        </dgm:presLayoutVars>
      </dgm:prSet>
      <dgm:spPr/>
    </dgm:pt>
  </dgm:ptLst>
  <dgm:cxnLst>
    <dgm:cxn modelId="{EBB01A0A-029C-4596-AC0C-06E64DEEDDB9}" type="presOf" srcId="{BDEE0A1B-6F02-41C9-A4A2-91BF565EBCBC}" destId="{D966271B-7A82-498A-96BA-F27326EBEFC7}" srcOrd="0" destOrd="0" presId="urn:microsoft.com/office/officeart/2005/8/layout/vList2"/>
    <dgm:cxn modelId="{FFE4D82F-25BB-4C49-9749-8D6921394801}" srcId="{B3ACEF67-A9B4-4806-B52D-900B7E653272}" destId="{B4497FA4-6AD3-41B7-A51B-B8985D555D9C}" srcOrd="0" destOrd="0" parTransId="{DE79087B-7414-4317-BB80-AC684FC53117}" sibTransId="{A941641A-3925-4678-A234-25FFE5C1567C}"/>
    <dgm:cxn modelId="{9DCD6352-69B6-460C-9DD1-BB7F7D6D5DE1}" type="presOf" srcId="{B3ACEF67-A9B4-4806-B52D-900B7E653272}" destId="{09C55F5C-CC2A-46B9-B8EA-147F603B96E0}" srcOrd="0" destOrd="0" presId="urn:microsoft.com/office/officeart/2005/8/layout/vList2"/>
    <dgm:cxn modelId="{EA4F2AB5-C92B-4C08-83CF-13FD3512EAAC}" type="presOf" srcId="{B4497FA4-6AD3-41B7-A51B-B8985D555D9C}" destId="{A84651A3-B091-41C2-8A13-40CEFE41104F}" srcOrd="0" destOrd="0" presId="urn:microsoft.com/office/officeart/2005/8/layout/vList2"/>
    <dgm:cxn modelId="{D27D23E9-2F96-480A-B55B-566A4E40BEEE}" srcId="{B3ACEF67-A9B4-4806-B52D-900B7E653272}" destId="{BDEE0A1B-6F02-41C9-A4A2-91BF565EBCBC}" srcOrd="1" destOrd="0" parTransId="{65CD0839-C355-4728-A3F3-28DF3EC31EBA}" sibTransId="{884026F3-B2BF-498E-B692-FA1EA9199F8A}"/>
    <dgm:cxn modelId="{D34110FE-B8BF-4EC3-80A4-99EBC8CA0B90}" type="presParOf" srcId="{09C55F5C-CC2A-46B9-B8EA-147F603B96E0}" destId="{A84651A3-B091-41C2-8A13-40CEFE41104F}" srcOrd="0" destOrd="0" presId="urn:microsoft.com/office/officeart/2005/8/layout/vList2"/>
    <dgm:cxn modelId="{AF69D2D1-179D-4230-A82E-6201CA097CB9}" type="presParOf" srcId="{09C55F5C-CC2A-46B9-B8EA-147F603B96E0}" destId="{0144A22F-FA58-446E-8DAD-87382C504F8D}" srcOrd="1" destOrd="0" presId="urn:microsoft.com/office/officeart/2005/8/layout/vList2"/>
    <dgm:cxn modelId="{DCEE2DF9-7D09-4BF3-B898-28129C954CFF}" type="presParOf" srcId="{09C55F5C-CC2A-46B9-B8EA-147F603B96E0}" destId="{D966271B-7A82-498A-96BA-F27326EBEFC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EFE754-CB7D-43E9-823B-5707646A28A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0D9E0FF-0974-482D-92EB-CB1067145157}">
      <dgm:prSet/>
      <dgm:spPr/>
      <dgm:t>
        <a:bodyPr/>
        <a:lstStyle/>
        <a:p>
          <a:r>
            <a:rPr lang="en-US"/>
            <a:t>Take a minute to directly address the caregiver i.e. ask how they are doing, </a:t>
          </a:r>
          <a:r>
            <a:rPr lang="en-US" b="1"/>
            <a:t>if ok with your patient</a:t>
          </a:r>
          <a:r>
            <a:rPr lang="en-US"/>
            <a:t>,  ask if they have any concerns THEN, address those concerns or refer to the Case Manager.</a:t>
          </a:r>
        </a:p>
      </dgm:t>
    </dgm:pt>
    <dgm:pt modelId="{8D371AFA-A989-42AB-AD26-B1B1ADA88A43}" type="parTrans" cxnId="{248F4481-5FB9-4012-8AF9-AEB1A4D12036}">
      <dgm:prSet/>
      <dgm:spPr/>
      <dgm:t>
        <a:bodyPr/>
        <a:lstStyle/>
        <a:p>
          <a:endParaRPr lang="en-US"/>
        </a:p>
      </dgm:t>
    </dgm:pt>
    <dgm:pt modelId="{44DD010F-EB01-4D28-AF80-C2BD0B75D13E}" type="sibTrans" cxnId="{248F4481-5FB9-4012-8AF9-AEB1A4D12036}">
      <dgm:prSet/>
      <dgm:spPr/>
      <dgm:t>
        <a:bodyPr/>
        <a:lstStyle/>
        <a:p>
          <a:endParaRPr lang="en-US"/>
        </a:p>
      </dgm:t>
    </dgm:pt>
    <dgm:pt modelId="{D2D28730-8747-4884-A4AB-2B441ECD6DB1}">
      <dgm:prSet/>
      <dgm:spPr/>
      <dgm:t>
        <a:bodyPr/>
        <a:lstStyle/>
        <a:p>
          <a:r>
            <a:rPr lang="en-US" dirty="0"/>
            <a:t>--does the caregiver get paid by DHS to dispense medications, do laundry, cook meals for the person, assist with hygiene, and other ADL’s??? If not, fill out the form (located on the DHS website), give it to the caregiver to take to the DHS office. A social worker will come to the home and determine the eligibility of payment to that person or someone else in the home providing services.</a:t>
          </a:r>
        </a:p>
      </dgm:t>
    </dgm:pt>
    <dgm:pt modelId="{C0778B65-893D-416A-8D0B-2B3BD7BC425E}" type="parTrans" cxnId="{D004207E-CD86-4864-BFDF-C62CA444231F}">
      <dgm:prSet/>
      <dgm:spPr/>
      <dgm:t>
        <a:bodyPr/>
        <a:lstStyle/>
        <a:p>
          <a:endParaRPr lang="en-US"/>
        </a:p>
      </dgm:t>
    </dgm:pt>
    <dgm:pt modelId="{404EAC34-EAE8-4D33-BF76-7104AB46EE74}" type="sibTrans" cxnId="{D004207E-CD86-4864-BFDF-C62CA444231F}">
      <dgm:prSet/>
      <dgm:spPr/>
      <dgm:t>
        <a:bodyPr/>
        <a:lstStyle/>
        <a:p>
          <a:endParaRPr lang="en-US"/>
        </a:p>
      </dgm:t>
    </dgm:pt>
    <dgm:pt modelId="{D08AE87E-C803-4583-B925-182AC8735717}">
      <dgm:prSet/>
      <dgm:spPr/>
      <dgm:t>
        <a:bodyPr/>
        <a:lstStyle/>
        <a:p>
          <a:r>
            <a:rPr lang="en-US"/>
            <a:t>--if care is needed for a MEDICAL reason, give the caregiver the form to take to the PCP to complete.</a:t>
          </a:r>
        </a:p>
      </dgm:t>
    </dgm:pt>
    <dgm:pt modelId="{02EA8FF6-430F-4434-B80C-926A276FDBE0}" type="parTrans" cxnId="{172B0EE3-C9AB-4528-987D-D6AA18949C2C}">
      <dgm:prSet/>
      <dgm:spPr/>
      <dgm:t>
        <a:bodyPr/>
        <a:lstStyle/>
        <a:p>
          <a:endParaRPr lang="en-US"/>
        </a:p>
      </dgm:t>
    </dgm:pt>
    <dgm:pt modelId="{2E68D1C8-D5DA-4E03-A597-F6A286D7A5AE}" type="sibTrans" cxnId="{172B0EE3-C9AB-4528-987D-D6AA18949C2C}">
      <dgm:prSet/>
      <dgm:spPr/>
      <dgm:t>
        <a:bodyPr/>
        <a:lstStyle/>
        <a:p>
          <a:endParaRPr lang="en-US"/>
        </a:p>
      </dgm:t>
    </dgm:pt>
    <dgm:pt modelId="{709BC2DB-AD59-46DA-9F3C-FE004755DA57}" type="pres">
      <dgm:prSet presAssocID="{3AEFE754-CB7D-43E9-823B-5707646A28AE}" presName="linear" presStyleCnt="0">
        <dgm:presLayoutVars>
          <dgm:animLvl val="lvl"/>
          <dgm:resizeHandles val="exact"/>
        </dgm:presLayoutVars>
      </dgm:prSet>
      <dgm:spPr/>
    </dgm:pt>
    <dgm:pt modelId="{6156E1C9-6078-4D22-9414-1BA4A0E74CDA}" type="pres">
      <dgm:prSet presAssocID="{60D9E0FF-0974-482D-92EB-CB1067145157}" presName="parentText" presStyleLbl="node1" presStyleIdx="0" presStyleCnt="3">
        <dgm:presLayoutVars>
          <dgm:chMax val="0"/>
          <dgm:bulletEnabled val="1"/>
        </dgm:presLayoutVars>
      </dgm:prSet>
      <dgm:spPr/>
    </dgm:pt>
    <dgm:pt modelId="{3DF167A3-4C47-45F7-85EF-EA82B9327362}" type="pres">
      <dgm:prSet presAssocID="{44DD010F-EB01-4D28-AF80-C2BD0B75D13E}" presName="spacer" presStyleCnt="0"/>
      <dgm:spPr/>
    </dgm:pt>
    <dgm:pt modelId="{A86B44A7-53D1-422D-A89F-DAD3D6A853C2}" type="pres">
      <dgm:prSet presAssocID="{D2D28730-8747-4884-A4AB-2B441ECD6DB1}" presName="parentText" presStyleLbl="node1" presStyleIdx="1" presStyleCnt="3">
        <dgm:presLayoutVars>
          <dgm:chMax val="0"/>
          <dgm:bulletEnabled val="1"/>
        </dgm:presLayoutVars>
      </dgm:prSet>
      <dgm:spPr/>
    </dgm:pt>
    <dgm:pt modelId="{C86C9D2F-1848-47AD-A096-70196898A8C9}" type="pres">
      <dgm:prSet presAssocID="{404EAC34-EAE8-4D33-BF76-7104AB46EE74}" presName="spacer" presStyleCnt="0"/>
      <dgm:spPr/>
    </dgm:pt>
    <dgm:pt modelId="{FA494732-A9A4-4C06-8D66-1203D274E6C4}" type="pres">
      <dgm:prSet presAssocID="{D08AE87E-C803-4583-B925-182AC8735717}" presName="parentText" presStyleLbl="node1" presStyleIdx="2" presStyleCnt="3">
        <dgm:presLayoutVars>
          <dgm:chMax val="0"/>
          <dgm:bulletEnabled val="1"/>
        </dgm:presLayoutVars>
      </dgm:prSet>
      <dgm:spPr/>
    </dgm:pt>
  </dgm:ptLst>
  <dgm:cxnLst>
    <dgm:cxn modelId="{E013D02F-7A4C-493E-A9FF-7173C06E5976}" type="presOf" srcId="{3AEFE754-CB7D-43E9-823B-5707646A28AE}" destId="{709BC2DB-AD59-46DA-9F3C-FE004755DA57}" srcOrd="0" destOrd="0" presId="urn:microsoft.com/office/officeart/2005/8/layout/vList2"/>
    <dgm:cxn modelId="{D004207E-CD86-4864-BFDF-C62CA444231F}" srcId="{3AEFE754-CB7D-43E9-823B-5707646A28AE}" destId="{D2D28730-8747-4884-A4AB-2B441ECD6DB1}" srcOrd="1" destOrd="0" parTransId="{C0778B65-893D-416A-8D0B-2B3BD7BC425E}" sibTransId="{404EAC34-EAE8-4D33-BF76-7104AB46EE74}"/>
    <dgm:cxn modelId="{454EFD80-07A0-400C-9A0D-938D17B48E9B}" type="presOf" srcId="{D2D28730-8747-4884-A4AB-2B441ECD6DB1}" destId="{A86B44A7-53D1-422D-A89F-DAD3D6A853C2}" srcOrd="0" destOrd="0" presId="urn:microsoft.com/office/officeart/2005/8/layout/vList2"/>
    <dgm:cxn modelId="{248F4481-5FB9-4012-8AF9-AEB1A4D12036}" srcId="{3AEFE754-CB7D-43E9-823B-5707646A28AE}" destId="{60D9E0FF-0974-482D-92EB-CB1067145157}" srcOrd="0" destOrd="0" parTransId="{8D371AFA-A989-42AB-AD26-B1B1ADA88A43}" sibTransId="{44DD010F-EB01-4D28-AF80-C2BD0B75D13E}"/>
    <dgm:cxn modelId="{2BD84F8F-F324-44A3-927A-A232E36F4E4C}" type="presOf" srcId="{D08AE87E-C803-4583-B925-182AC8735717}" destId="{FA494732-A9A4-4C06-8D66-1203D274E6C4}" srcOrd="0" destOrd="0" presId="urn:microsoft.com/office/officeart/2005/8/layout/vList2"/>
    <dgm:cxn modelId="{5FB11898-95E9-403A-8E0D-D105675713B2}" type="presOf" srcId="{60D9E0FF-0974-482D-92EB-CB1067145157}" destId="{6156E1C9-6078-4D22-9414-1BA4A0E74CDA}" srcOrd="0" destOrd="0" presId="urn:microsoft.com/office/officeart/2005/8/layout/vList2"/>
    <dgm:cxn modelId="{172B0EE3-C9AB-4528-987D-D6AA18949C2C}" srcId="{3AEFE754-CB7D-43E9-823B-5707646A28AE}" destId="{D08AE87E-C803-4583-B925-182AC8735717}" srcOrd="2" destOrd="0" parTransId="{02EA8FF6-430F-4434-B80C-926A276FDBE0}" sibTransId="{2E68D1C8-D5DA-4E03-A597-F6A286D7A5AE}"/>
    <dgm:cxn modelId="{C97D268F-C0E9-4431-8EB3-302ABF6CD716}" type="presParOf" srcId="{709BC2DB-AD59-46DA-9F3C-FE004755DA57}" destId="{6156E1C9-6078-4D22-9414-1BA4A0E74CDA}" srcOrd="0" destOrd="0" presId="urn:microsoft.com/office/officeart/2005/8/layout/vList2"/>
    <dgm:cxn modelId="{18D83491-FC22-4B36-A469-4F09E5579ACB}" type="presParOf" srcId="{709BC2DB-AD59-46DA-9F3C-FE004755DA57}" destId="{3DF167A3-4C47-45F7-85EF-EA82B9327362}" srcOrd="1" destOrd="0" presId="urn:microsoft.com/office/officeart/2005/8/layout/vList2"/>
    <dgm:cxn modelId="{B8745949-136C-442F-B0DD-E0B241653D62}" type="presParOf" srcId="{709BC2DB-AD59-46DA-9F3C-FE004755DA57}" destId="{A86B44A7-53D1-422D-A89F-DAD3D6A853C2}" srcOrd="2" destOrd="0" presId="urn:microsoft.com/office/officeart/2005/8/layout/vList2"/>
    <dgm:cxn modelId="{779757CB-BB38-4014-8F67-267CF4ABC364}" type="presParOf" srcId="{709BC2DB-AD59-46DA-9F3C-FE004755DA57}" destId="{C86C9D2F-1848-47AD-A096-70196898A8C9}" srcOrd="3" destOrd="0" presId="urn:microsoft.com/office/officeart/2005/8/layout/vList2"/>
    <dgm:cxn modelId="{499CE98F-1955-4C60-8103-3A90112B04DA}" type="presParOf" srcId="{709BC2DB-AD59-46DA-9F3C-FE004755DA57}" destId="{FA494732-A9A4-4C06-8D66-1203D274E6C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009666-1A2F-47E2-AE57-C0A392AC3BB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E7AF4693-81AE-45E2-8F26-8DA6E65732D6}">
      <dgm:prSet/>
      <dgm:spPr/>
      <dgm:t>
        <a:bodyPr/>
        <a:lstStyle/>
        <a:p>
          <a:r>
            <a:rPr lang="en-US"/>
            <a:t>It means more than you know!!!!</a:t>
          </a:r>
        </a:p>
      </dgm:t>
    </dgm:pt>
    <dgm:pt modelId="{441953F0-93E7-4A90-91D3-6BEAEFF08C23}" type="parTrans" cxnId="{B3FBB4CE-B520-4246-8C36-BA5D5FBD161A}">
      <dgm:prSet/>
      <dgm:spPr/>
      <dgm:t>
        <a:bodyPr/>
        <a:lstStyle/>
        <a:p>
          <a:endParaRPr lang="en-US"/>
        </a:p>
      </dgm:t>
    </dgm:pt>
    <dgm:pt modelId="{38F5F645-F937-4652-B86B-4D0B865F9107}" type="sibTrans" cxnId="{B3FBB4CE-B520-4246-8C36-BA5D5FBD161A}">
      <dgm:prSet/>
      <dgm:spPr/>
      <dgm:t>
        <a:bodyPr/>
        <a:lstStyle/>
        <a:p>
          <a:endParaRPr lang="en-US"/>
        </a:p>
      </dgm:t>
    </dgm:pt>
    <dgm:pt modelId="{334EADAA-D5E2-4A4B-86B9-020FBFCF6D8A}">
      <dgm:prSet/>
      <dgm:spPr/>
      <dgm:t>
        <a:bodyPr/>
        <a:lstStyle/>
        <a:p>
          <a:r>
            <a:rPr lang="en-US"/>
            <a:t>Over time you will see something beautiful in each and every patient (don’t keep it to yourself)</a:t>
          </a:r>
        </a:p>
      </dgm:t>
    </dgm:pt>
    <dgm:pt modelId="{4C5A03A8-4739-41F6-9C47-4482B65F3376}" type="parTrans" cxnId="{190774A4-0991-4CAB-83CD-E1A49D4048DE}">
      <dgm:prSet/>
      <dgm:spPr/>
      <dgm:t>
        <a:bodyPr/>
        <a:lstStyle/>
        <a:p>
          <a:endParaRPr lang="en-US"/>
        </a:p>
      </dgm:t>
    </dgm:pt>
    <dgm:pt modelId="{ECE50052-8669-4616-820C-9A4AC9A1E6C3}" type="sibTrans" cxnId="{190774A4-0991-4CAB-83CD-E1A49D4048DE}">
      <dgm:prSet/>
      <dgm:spPr/>
      <dgm:t>
        <a:bodyPr/>
        <a:lstStyle/>
        <a:p>
          <a:endParaRPr lang="en-US"/>
        </a:p>
      </dgm:t>
    </dgm:pt>
    <dgm:pt modelId="{A3AE176B-F725-467C-A60F-ECE8D1B5F6ED}" type="pres">
      <dgm:prSet presAssocID="{6F009666-1A2F-47E2-AE57-C0A392AC3BB7}" presName="linear" presStyleCnt="0">
        <dgm:presLayoutVars>
          <dgm:animLvl val="lvl"/>
          <dgm:resizeHandles val="exact"/>
        </dgm:presLayoutVars>
      </dgm:prSet>
      <dgm:spPr/>
    </dgm:pt>
    <dgm:pt modelId="{A65E7957-6FC7-4F80-8947-2B99CEE0ED84}" type="pres">
      <dgm:prSet presAssocID="{E7AF4693-81AE-45E2-8F26-8DA6E65732D6}" presName="parentText" presStyleLbl="node1" presStyleIdx="0" presStyleCnt="2">
        <dgm:presLayoutVars>
          <dgm:chMax val="0"/>
          <dgm:bulletEnabled val="1"/>
        </dgm:presLayoutVars>
      </dgm:prSet>
      <dgm:spPr/>
    </dgm:pt>
    <dgm:pt modelId="{85897F08-9834-46BF-8233-990E3022D4A6}" type="pres">
      <dgm:prSet presAssocID="{38F5F645-F937-4652-B86B-4D0B865F9107}" presName="spacer" presStyleCnt="0"/>
      <dgm:spPr/>
    </dgm:pt>
    <dgm:pt modelId="{3B1F26F4-0E9B-4F7B-BCF6-745F1E0C3609}" type="pres">
      <dgm:prSet presAssocID="{334EADAA-D5E2-4A4B-86B9-020FBFCF6D8A}" presName="parentText" presStyleLbl="node1" presStyleIdx="1" presStyleCnt="2">
        <dgm:presLayoutVars>
          <dgm:chMax val="0"/>
          <dgm:bulletEnabled val="1"/>
        </dgm:presLayoutVars>
      </dgm:prSet>
      <dgm:spPr/>
    </dgm:pt>
  </dgm:ptLst>
  <dgm:cxnLst>
    <dgm:cxn modelId="{190774A4-0991-4CAB-83CD-E1A49D4048DE}" srcId="{6F009666-1A2F-47E2-AE57-C0A392AC3BB7}" destId="{334EADAA-D5E2-4A4B-86B9-020FBFCF6D8A}" srcOrd="1" destOrd="0" parTransId="{4C5A03A8-4739-41F6-9C47-4482B65F3376}" sibTransId="{ECE50052-8669-4616-820C-9A4AC9A1E6C3}"/>
    <dgm:cxn modelId="{4AB46CA7-79C3-4FD2-99B7-B721F9492EF0}" type="presOf" srcId="{E7AF4693-81AE-45E2-8F26-8DA6E65732D6}" destId="{A65E7957-6FC7-4F80-8947-2B99CEE0ED84}" srcOrd="0" destOrd="0" presId="urn:microsoft.com/office/officeart/2005/8/layout/vList2"/>
    <dgm:cxn modelId="{42B59BCE-9181-4C17-BC03-806F9FE44B34}" type="presOf" srcId="{334EADAA-D5E2-4A4B-86B9-020FBFCF6D8A}" destId="{3B1F26F4-0E9B-4F7B-BCF6-745F1E0C3609}" srcOrd="0" destOrd="0" presId="urn:microsoft.com/office/officeart/2005/8/layout/vList2"/>
    <dgm:cxn modelId="{B3FBB4CE-B520-4246-8C36-BA5D5FBD161A}" srcId="{6F009666-1A2F-47E2-AE57-C0A392AC3BB7}" destId="{E7AF4693-81AE-45E2-8F26-8DA6E65732D6}" srcOrd="0" destOrd="0" parTransId="{441953F0-93E7-4A90-91D3-6BEAEFF08C23}" sibTransId="{38F5F645-F937-4652-B86B-4D0B865F9107}"/>
    <dgm:cxn modelId="{49AB89D5-A682-42B3-8FDD-D04FBDD885B3}" type="presOf" srcId="{6F009666-1A2F-47E2-AE57-C0A392AC3BB7}" destId="{A3AE176B-F725-467C-A60F-ECE8D1B5F6ED}" srcOrd="0" destOrd="0" presId="urn:microsoft.com/office/officeart/2005/8/layout/vList2"/>
    <dgm:cxn modelId="{F77D9AA7-65E8-4942-BBD4-BCC89A798452}" type="presParOf" srcId="{A3AE176B-F725-467C-A60F-ECE8D1B5F6ED}" destId="{A65E7957-6FC7-4F80-8947-2B99CEE0ED84}" srcOrd="0" destOrd="0" presId="urn:microsoft.com/office/officeart/2005/8/layout/vList2"/>
    <dgm:cxn modelId="{49BDB128-83F6-4340-9A07-8ECAC2583011}" type="presParOf" srcId="{A3AE176B-F725-467C-A60F-ECE8D1B5F6ED}" destId="{85897F08-9834-46BF-8233-990E3022D4A6}" srcOrd="1" destOrd="0" presId="urn:microsoft.com/office/officeart/2005/8/layout/vList2"/>
    <dgm:cxn modelId="{C70C0969-06DD-4720-857E-7EF01454D1E5}" type="presParOf" srcId="{A3AE176B-F725-467C-A60F-ECE8D1B5F6ED}" destId="{3B1F26F4-0E9B-4F7B-BCF6-745F1E0C360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C6D572-DB8D-4CBD-936F-73C1B7ECE66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B48AC8F-1CFA-4A96-B062-2CC54021B5C3}">
      <dgm:prSet/>
      <dgm:spPr/>
      <dgm:t>
        <a:bodyPr/>
        <a:lstStyle/>
        <a:p>
          <a:r>
            <a:rPr lang="en-US" dirty="0"/>
            <a:t>Watch for duplicate meds i.e. PCP ordering an antidepressant not knowing the person is getting psychiatric services</a:t>
          </a:r>
        </a:p>
      </dgm:t>
    </dgm:pt>
    <dgm:pt modelId="{F41A3E80-3C5E-4E77-A0AA-76524F63336C}" type="parTrans" cxnId="{AE0B22CC-161A-494E-8DCC-6B06FDA11286}">
      <dgm:prSet/>
      <dgm:spPr/>
      <dgm:t>
        <a:bodyPr/>
        <a:lstStyle/>
        <a:p>
          <a:endParaRPr lang="en-US"/>
        </a:p>
      </dgm:t>
    </dgm:pt>
    <dgm:pt modelId="{280C74C3-DF57-42CF-AC61-0545FB60418F}" type="sibTrans" cxnId="{AE0B22CC-161A-494E-8DCC-6B06FDA11286}">
      <dgm:prSet/>
      <dgm:spPr/>
      <dgm:t>
        <a:bodyPr/>
        <a:lstStyle/>
        <a:p>
          <a:endParaRPr lang="en-US"/>
        </a:p>
      </dgm:t>
    </dgm:pt>
    <dgm:pt modelId="{C517AC61-8237-409C-B27D-A9B2BEC6013D}">
      <dgm:prSet/>
      <dgm:spPr/>
      <dgm:t>
        <a:bodyPr/>
        <a:lstStyle/>
        <a:p>
          <a:r>
            <a:rPr lang="en-US" dirty="0"/>
            <a:t>Watch for medication interactions </a:t>
          </a:r>
          <a:r>
            <a:rPr lang="en-US" dirty="0" err="1"/>
            <a:t>ie</a:t>
          </a:r>
          <a:r>
            <a:rPr lang="en-US" dirty="0"/>
            <a:t> Latuda with certain HIV meds.</a:t>
          </a:r>
        </a:p>
      </dgm:t>
    </dgm:pt>
    <dgm:pt modelId="{8225801E-0A9A-48C8-9B1C-0D93403520A8}" type="parTrans" cxnId="{9530CEB8-AC4E-4E12-9708-9672BDCA5236}">
      <dgm:prSet/>
      <dgm:spPr/>
      <dgm:t>
        <a:bodyPr/>
        <a:lstStyle/>
        <a:p>
          <a:endParaRPr lang="en-US"/>
        </a:p>
      </dgm:t>
    </dgm:pt>
    <dgm:pt modelId="{439FD80D-7EF2-4850-B492-F78FA428FE90}" type="sibTrans" cxnId="{9530CEB8-AC4E-4E12-9708-9672BDCA5236}">
      <dgm:prSet/>
      <dgm:spPr/>
      <dgm:t>
        <a:bodyPr/>
        <a:lstStyle/>
        <a:p>
          <a:endParaRPr lang="en-US"/>
        </a:p>
      </dgm:t>
    </dgm:pt>
    <dgm:pt modelId="{83DFF084-35A4-48E1-B2A9-E8C2D8F7CFFC}">
      <dgm:prSet/>
      <dgm:spPr/>
      <dgm:t>
        <a:bodyPr/>
        <a:lstStyle/>
        <a:p>
          <a:r>
            <a:rPr lang="en-US" dirty="0"/>
            <a:t>Watch for medications causing symptoms i.e. is a beta blocker causing depression or worsening it? (Send a letter to the PCP of your concerns)</a:t>
          </a:r>
        </a:p>
      </dgm:t>
    </dgm:pt>
    <dgm:pt modelId="{58D45D92-0CC7-448D-94F5-37F2CD4B4490}" type="parTrans" cxnId="{118A4245-54BA-4497-9115-ACA6E2F6DA29}">
      <dgm:prSet/>
      <dgm:spPr/>
      <dgm:t>
        <a:bodyPr/>
        <a:lstStyle/>
        <a:p>
          <a:endParaRPr lang="en-US"/>
        </a:p>
      </dgm:t>
    </dgm:pt>
    <dgm:pt modelId="{48AD6D08-8C22-45BF-A17F-444411B91D9A}" type="sibTrans" cxnId="{118A4245-54BA-4497-9115-ACA6E2F6DA29}">
      <dgm:prSet/>
      <dgm:spPr/>
      <dgm:t>
        <a:bodyPr/>
        <a:lstStyle/>
        <a:p>
          <a:endParaRPr lang="en-US"/>
        </a:p>
      </dgm:t>
    </dgm:pt>
    <dgm:pt modelId="{CE7BBB37-569A-417E-AF4D-B7FA69A698AD}">
      <dgm:prSet/>
      <dgm:spPr/>
      <dgm:t>
        <a:bodyPr/>
        <a:lstStyle/>
        <a:p>
          <a:r>
            <a:rPr lang="en-US" dirty="0"/>
            <a:t>Does the person have a medical condition such as HIV, Lupus, Multiple Sclerosis, Dementia, that you weren’t aware of? (Send a letter to the neurologist/rheumatologist to coordinate care and make them aware of your involvement in care, cc to the PCP and patient). </a:t>
          </a:r>
        </a:p>
      </dgm:t>
    </dgm:pt>
    <dgm:pt modelId="{0827437D-5620-44ED-B622-7E1B3614D418}" type="parTrans" cxnId="{9536531D-32F1-43EA-9F97-E3AECD5A9C82}">
      <dgm:prSet/>
      <dgm:spPr/>
      <dgm:t>
        <a:bodyPr/>
        <a:lstStyle/>
        <a:p>
          <a:endParaRPr lang="en-US"/>
        </a:p>
      </dgm:t>
    </dgm:pt>
    <dgm:pt modelId="{BAF11F95-845F-4163-BDA0-496673E888D7}" type="sibTrans" cxnId="{9536531D-32F1-43EA-9F97-E3AECD5A9C82}">
      <dgm:prSet/>
      <dgm:spPr/>
      <dgm:t>
        <a:bodyPr/>
        <a:lstStyle/>
        <a:p>
          <a:endParaRPr lang="en-US"/>
        </a:p>
      </dgm:t>
    </dgm:pt>
    <dgm:pt modelId="{6F84703D-83CE-436C-99DE-8C732A6DE40F}" type="pres">
      <dgm:prSet presAssocID="{4EC6D572-DB8D-4CBD-936F-73C1B7ECE660}" presName="linear" presStyleCnt="0">
        <dgm:presLayoutVars>
          <dgm:animLvl val="lvl"/>
          <dgm:resizeHandles val="exact"/>
        </dgm:presLayoutVars>
      </dgm:prSet>
      <dgm:spPr/>
    </dgm:pt>
    <dgm:pt modelId="{A3C1E4B4-A748-4CB4-B2A4-0B4F1D3208B1}" type="pres">
      <dgm:prSet presAssocID="{2B48AC8F-1CFA-4A96-B062-2CC54021B5C3}" presName="parentText" presStyleLbl="node1" presStyleIdx="0" presStyleCnt="4">
        <dgm:presLayoutVars>
          <dgm:chMax val="0"/>
          <dgm:bulletEnabled val="1"/>
        </dgm:presLayoutVars>
      </dgm:prSet>
      <dgm:spPr/>
    </dgm:pt>
    <dgm:pt modelId="{DCB8A0B0-7134-42A6-A950-15A16A3833BC}" type="pres">
      <dgm:prSet presAssocID="{280C74C3-DF57-42CF-AC61-0545FB60418F}" presName="spacer" presStyleCnt="0"/>
      <dgm:spPr/>
    </dgm:pt>
    <dgm:pt modelId="{E6A07989-2704-4126-882E-AEB38D392B02}" type="pres">
      <dgm:prSet presAssocID="{C517AC61-8237-409C-B27D-A9B2BEC6013D}" presName="parentText" presStyleLbl="node1" presStyleIdx="1" presStyleCnt="4">
        <dgm:presLayoutVars>
          <dgm:chMax val="0"/>
          <dgm:bulletEnabled val="1"/>
        </dgm:presLayoutVars>
      </dgm:prSet>
      <dgm:spPr/>
    </dgm:pt>
    <dgm:pt modelId="{F634842D-C7B6-49D3-B2F5-A4FB88DC5865}" type="pres">
      <dgm:prSet presAssocID="{439FD80D-7EF2-4850-B492-F78FA428FE90}" presName="spacer" presStyleCnt="0"/>
      <dgm:spPr/>
    </dgm:pt>
    <dgm:pt modelId="{0CBE3E0D-778A-44AA-A94C-A8839F14A34A}" type="pres">
      <dgm:prSet presAssocID="{83DFF084-35A4-48E1-B2A9-E8C2D8F7CFFC}" presName="parentText" presStyleLbl="node1" presStyleIdx="2" presStyleCnt="4">
        <dgm:presLayoutVars>
          <dgm:chMax val="0"/>
          <dgm:bulletEnabled val="1"/>
        </dgm:presLayoutVars>
      </dgm:prSet>
      <dgm:spPr/>
    </dgm:pt>
    <dgm:pt modelId="{89EB1FF1-74AE-4057-86EE-2995E4C98A91}" type="pres">
      <dgm:prSet presAssocID="{48AD6D08-8C22-45BF-A17F-444411B91D9A}" presName="spacer" presStyleCnt="0"/>
      <dgm:spPr/>
    </dgm:pt>
    <dgm:pt modelId="{3895D244-4B24-410D-A8A8-F56BA60FA49E}" type="pres">
      <dgm:prSet presAssocID="{CE7BBB37-569A-417E-AF4D-B7FA69A698AD}" presName="parentText" presStyleLbl="node1" presStyleIdx="3" presStyleCnt="4">
        <dgm:presLayoutVars>
          <dgm:chMax val="0"/>
          <dgm:bulletEnabled val="1"/>
        </dgm:presLayoutVars>
      </dgm:prSet>
      <dgm:spPr/>
    </dgm:pt>
  </dgm:ptLst>
  <dgm:cxnLst>
    <dgm:cxn modelId="{5E075A0D-CAEE-48BF-A38E-686DEF926946}" type="presOf" srcId="{C517AC61-8237-409C-B27D-A9B2BEC6013D}" destId="{E6A07989-2704-4126-882E-AEB38D392B02}" srcOrd="0" destOrd="0" presId="urn:microsoft.com/office/officeart/2005/8/layout/vList2"/>
    <dgm:cxn modelId="{043C5E0E-0B5E-4C0D-ACFE-27DEAFCCE85A}" type="presOf" srcId="{2B48AC8F-1CFA-4A96-B062-2CC54021B5C3}" destId="{A3C1E4B4-A748-4CB4-B2A4-0B4F1D3208B1}" srcOrd="0" destOrd="0" presId="urn:microsoft.com/office/officeart/2005/8/layout/vList2"/>
    <dgm:cxn modelId="{9536531D-32F1-43EA-9F97-E3AECD5A9C82}" srcId="{4EC6D572-DB8D-4CBD-936F-73C1B7ECE660}" destId="{CE7BBB37-569A-417E-AF4D-B7FA69A698AD}" srcOrd="3" destOrd="0" parTransId="{0827437D-5620-44ED-B622-7E1B3614D418}" sibTransId="{BAF11F95-845F-4163-BDA0-496673E888D7}"/>
    <dgm:cxn modelId="{118A4245-54BA-4497-9115-ACA6E2F6DA29}" srcId="{4EC6D572-DB8D-4CBD-936F-73C1B7ECE660}" destId="{83DFF084-35A4-48E1-B2A9-E8C2D8F7CFFC}" srcOrd="2" destOrd="0" parTransId="{58D45D92-0CC7-448D-94F5-37F2CD4B4490}" sibTransId="{48AD6D08-8C22-45BF-A17F-444411B91D9A}"/>
    <dgm:cxn modelId="{FC1C7192-E4E0-4554-B559-62A9D47A1717}" type="presOf" srcId="{4EC6D572-DB8D-4CBD-936F-73C1B7ECE660}" destId="{6F84703D-83CE-436C-99DE-8C732A6DE40F}" srcOrd="0" destOrd="0" presId="urn:microsoft.com/office/officeart/2005/8/layout/vList2"/>
    <dgm:cxn modelId="{9530CEB8-AC4E-4E12-9708-9672BDCA5236}" srcId="{4EC6D572-DB8D-4CBD-936F-73C1B7ECE660}" destId="{C517AC61-8237-409C-B27D-A9B2BEC6013D}" srcOrd="1" destOrd="0" parTransId="{8225801E-0A9A-48C8-9B1C-0D93403520A8}" sibTransId="{439FD80D-7EF2-4850-B492-F78FA428FE90}"/>
    <dgm:cxn modelId="{AE0B22CC-161A-494E-8DCC-6B06FDA11286}" srcId="{4EC6D572-DB8D-4CBD-936F-73C1B7ECE660}" destId="{2B48AC8F-1CFA-4A96-B062-2CC54021B5C3}" srcOrd="0" destOrd="0" parTransId="{F41A3E80-3C5E-4E77-A0AA-76524F63336C}" sibTransId="{280C74C3-DF57-42CF-AC61-0545FB60418F}"/>
    <dgm:cxn modelId="{8CD667CE-8FD8-4CC2-BC7A-E6E4FE055626}" type="presOf" srcId="{CE7BBB37-569A-417E-AF4D-B7FA69A698AD}" destId="{3895D244-4B24-410D-A8A8-F56BA60FA49E}" srcOrd="0" destOrd="0" presId="urn:microsoft.com/office/officeart/2005/8/layout/vList2"/>
    <dgm:cxn modelId="{92F35FE2-7A6F-4D83-8B19-102D0E1CC479}" type="presOf" srcId="{83DFF084-35A4-48E1-B2A9-E8C2D8F7CFFC}" destId="{0CBE3E0D-778A-44AA-A94C-A8839F14A34A}" srcOrd="0" destOrd="0" presId="urn:microsoft.com/office/officeart/2005/8/layout/vList2"/>
    <dgm:cxn modelId="{FAF508C6-EEF4-4C8D-9023-B8F9C2E65498}" type="presParOf" srcId="{6F84703D-83CE-436C-99DE-8C732A6DE40F}" destId="{A3C1E4B4-A748-4CB4-B2A4-0B4F1D3208B1}" srcOrd="0" destOrd="0" presId="urn:microsoft.com/office/officeart/2005/8/layout/vList2"/>
    <dgm:cxn modelId="{6DCD0C40-6843-4528-B43C-F06DB777CB28}" type="presParOf" srcId="{6F84703D-83CE-436C-99DE-8C732A6DE40F}" destId="{DCB8A0B0-7134-42A6-A950-15A16A3833BC}" srcOrd="1" destOrd="0" presId="urn:microsoft.com/office/officeart/2005/8/layout/vList2"/>
    <dgm:cxn modelId="{D76D295D-3CEC-4B3C-AA3B-64840CC4CAEE}" type="presParOf" srcId="{6F84703D-83CE-436C-99DE-8C732A6DE40F}" destId="{E6A07989-2704-4126-882E-AEB38D392B02}" srcOrd="2" destOrd="0" presId="urn:microsoft.com/office/officeart/2005/8/layout/vList2"/>
    <dgm:cxn modelId="{ED81D1AE-8A94-476D-80A4-D2D76CF7C955}" type="presParOf" srcId="{6F84703D-83CE-436C-99DE-8C732A6DE40F}" destId="{F634842D-C7B6-49D3-B2F5-A4FB88DC5865}" srcOrd="3" destOrd="0" presId="urn:microsoft.com/office/officeart/2005/8/layout/vList2"/>
    <dgm:cxn modelId="{14062199-1180-465E-88C5-54F4894BF4DB}" type="presParOf" srcId="{6F84703D-83CE-436C-99DE-8C732A6DE40F}" destId="{0CBE3E0D-778A-44AA-A94C-A8839F14A34A}" srcOrd="4" destOrd="0" presId="urn:microsoft.com/office/officeart/2005/8/layout/vList2"/>
    <dgm:cxn modelId="{D2FF69B1-B532-4B29-8AB9-231600640B0F}" type="presParOf" srcId="{6F84703D-83CE-436C-99DE-8C732A6DE40F}" destId="{89EB1FF1-74AE-4057-86EE-2995E4C98A91}" srcOrd="5" destOrd="0" presId="urn:microsoft.com/office/officeart/2005/8/layout/vList2"/>
    <dgm:cxn modelId="{BE59D293-1EFD-4920-83F5-F49156D48D8E}" type="presParOf" srcId="{6F84703D-83CE-436C-99DE-8C732A6DE40F}" destId="{3895D244-4B24-410D-A8A8-F56BA60FA49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EE170A-885D-43A2-BF29-36E0C7932A9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1672B0D-01B1-41A8-BE9E-5BA404CBAEE5}">
      <dgm:prSet/>
      <dgm:spPr/>
      <dgm:t>
        <a:bodyPr/>
        <a:lstStyle/>
        <a:p>
          <a:r>
            <a:rPr lang="en-US"/>
            <a:t>During your last visit, </a:t>
          </a:r>
          <a:r>
            <a:rPr lang="en-US" b="1"/>
            <a:t>you should have </a:t>
          </a:r>
          <a:r>
            <a:rPr lang="en-US"/>
            <a:t>listed symptoms present that you are treating. (I have a checklist that I use every visit)</a:t>
          </a:r>
        </a:p>
      </dgm:t>
    </dgm:pt>
    <dgm:pt modelId="{F699CAA1-D682-4CC0-A710-DA6327087378}" type="parTrans" cxnId="{B083FAFC-B257-42B3-8F5C-A910C7FA8C0A}">
      <dgm:prSet/>
      <dgm:spPr/>
      <dgm:t>
        <a:bodyPr/>
        <a:lstStyle/>
        <a:p>
          <a:endParaRPr lang="en-US"/>
        </a:p>
      </dgm:t>
    </dgm:pt>
    <dgm:pt modelId="{BD9C8775-9252-4B68-9AC1-D52F3980845C}" type="sibTrans" cxnId="{B083FAFC-B257-42B3-8F5C-A910C7FA8C0A}">
      <dgm:prSet/>
      <dgm:spPr/>
      <dgm:t>
        <a:bodyPr/>
        <a:lstStyle/>
        <a:p>
          <a:endParaRPr lang="en-US"/>
        </a:p>
      </dgm:t>
    </dgm:pt>
    <dgm:pt modelId="{DF7C7078-2C4E-4C87-B9FE-55CE6317E3D4}">
      <dgm:prSet/>
      <dgm:spPr/>
      <dgm:t>
        <a:bodyPr/>
        <a:lstStyle/>
        <a:p>
          <a:r>
            <a:rPr lang="en-US"/>
            <a:t>Cut and paste this list to the body of your current note i.e.</a:t>
          </a:r>
        </a:p>
      </dgm:t>
    </dgm:pt>
    <dgm:pt modelId="{5758F205-AFB1-4F8C-8911-539923D6A880}" type="parTrans" cxnId="{5E76AD28-49AE-4391-83DF-44154F41F790}">
      <dgm:prSet/>
      <dgm:spPr/>
      <dgm:t>
        <a:bodyPr/>
        <a:lstStyle/>
        <a:p>
          <a:endParaRPr lang="en-US"/>
        </a:p>
      </dgm:t>
    </dgm:pt>
    <dgm:pt modelId="{E13CC17D-6622-4502-8C9F-99E52D789B2F}" type="sibTrans" cxnId="{5E76AD28-49AE-4391-83DF-44154F41F790}">
      <dgm:prSet/>
      <dgm:spPr/>
      <dgm:t>
        <a:bodyPr/>
        <a:lstStyle/>
        <a:p>
          <a:endParaRPr lang="en-US"/>
        </a:p>
      </dgm:t>
    </dgm:pt>
    <dgm:pt modelId="{F5901B56-95A0-47D5-AFFD-83A8C48A8999}">
      <dgm:prSet/>
      <dgm:spPr/>
      <dgm:t>
        <a:bodyPr/>
        <a:lstStyle/>
        <a:p>
          <a:r>
            <a:rPr lang="en-US" b="1" u="sng"/>
            <a:t>Last visit 1/24/2022, pt reported the following</a:t>
          </a:r>
          <a:r>
            <a:rPr lang="en-US"/>
            <a:t>: …….</a:t>
          </a:r>
        </a:p>
      </dgm:t>
    </dgm:pt>
    <dgm:pt modelId="{999B91AD-4918-462A-94F6-EA3CAC4E8466}" type="parTrans" cxnId="{16078170-A7BC-4DC1-9F38-C179BEFC61FC}">
      <dgm:prSet/>
      <dgm:spPr/>
      <dgm:t>
        <a:bodyPr/>
        <a:lstStyle/>
        <a:p>
          <a:endParaRPr lang="en-US"/>
        </a:p>
      </dgm:t>
    </dgm:pt>
    <dgm:pt modelId="{7D94E893-27B0-4D79-B077-D5417C4A9C6A}" type="sibTrans" cxnId="{16078170-A7BC-4DC1-9F38-C179BEFC61FC}">
      <dgm:prSet/>
      <dgm:spPr/>
      <dgm:t>
        <a:bodyPr/>
        <a:lstStyle/>
        <a:p>
          <a:endParaRPr lang="en-US"/>
        </a:p>
      </dgm:t>
    </dgm:pt>
    <dgm:pt modelId="{C9522F73-23CD-44ED-B1F5-8C3A7B5334A7}">
      <dgm:prSet/>
      <dgm:spPr/>
      <dgm:t>
        <a:bodyPr/>
        <a:lstStyle/>
        <a:p>
          <a:r>
            <a:rPr lang="en-US"/>
            <a:t>Put in big letters </a:t>
          </a:r>
          <a:r>
            <a:rPr lang="en-US" b="1" u="sng"/>
            <a:t>TODAY </a:t>
          </a:r>
          <a:r>
            <a:rPr lang="en-US" u="sng"/>
            <a:t>pt reports the following</a:t>
          </a:r>
          <a:r>
            <a:rPr lang="en-US"/>
            <a:t>: </a:t>
          </a:r>
        </a:p>
      </dgm:t>
    </dgm:pt>
    <dgm:pt modelId="{23117038-F386-4E50-BDE9-52F65E34CCF7}" type="parTrans" cxnId="{E0A12404-985A-497B-BE41-39A764A6822A}">
      <dgm:prSet/>
      <dgm:spPr/>
      <dgm:t>
        <a:bodyPr/>
        <a:lstStyle/>
        <a:p>
          <a:endParaRPr lang="en-US"/>
        </a:p>
      </dgm:t>
    </dgm:pt>
    <dgm:pt modelId="{40273EC4-D8A9-468D-B5EC-97719D5EB4D3}" type="sibTrans" cxnId="{E0A12404-985A-497B-BE41-39A764A6822A}">
      <dgm:prSet/>
      <dgm:spPr/>
      <dgm:t>
        <a:bodyPr/>
        <a:lstStyle/>
        <a:p>
          <a:endParaRPr lang="en-US"/>
        </a:p>
      </dgm:t>
    </dgm:pt>
    <dgm:pt modelId="{A5D8C2B2-32EF-4446-99F7-C2056D49AD7E}">
      <dgm:prSet/>
      <dgm:spPr/>
      <dgm:t>
        <a:bodyPr/>
        <a:lstStyle/>
        <a:p>
          <a:r>
            <a:rPr lang="en-US"/>
            <a:t>Then compare them, your patient should be much improved.</a:t>
          </a:r>
        </a:p>
      </dgm:t>
    </dgm:pt>
    <dgm:pt modelId="{A4AF882A-86F8-4612-A145-0709DAECE4D4}" type="parTrans" cxnId="{F1D8D74E-F86F-4B4B-ADC8-C80DF30938BE}">
      <dgm:prSet/>
      <dgm:spPr/>
      <dgm:t>
        <a:bodyPr/>
        <a:lstStyle/>
        <a:p>
          <a:endParaRPr lang="en-US"/>
        </a:p>
      </dgm:t>
    </dgm:pt>
    <dgm:pt modelId="{7965611F-BFB4-481B-8445-7EE5028AA4E0}" type="sibTrans" cxnId="{F1D8D74E-F86F-4B4B-ADC8-C80DF30938BE}">
      <dgm:prSet/>
      <dgm:spPr/>
      <dgm:t>
        <a:bodyPr/>
        <a:lstStyle/>
        <a:p>
          <a:endParaRPr lang="en-US"/>
        </a:p>
      </dgm:t>
    </dgm:pt>
    <dgm:pt modelId="{F0BD11E0-5CE7-474F-B3FC-38BC56124BAA}">
      <dgm:prSet/>
      <dgm:spPr/>
      <dgm:t>
        <a:bodyPr/>
        <a:lstStyle/>
        <a:p>
          <a:r>
            <a:rPr lang="en-US"/>
            <a:t>***Look at your </a:t>
          </a:r>
          <a:r>
            <a:rPr lang="en-US" b="1"/>
            <a:t>plan from last visit </a:t>
          </a:r>
          <a:r>
            <a:rPr lang="en-US"/>
            <a:t>i.e. take meds 4 hours before sleep, see your dentist for a cleaning, etc. and make sure the patient is following the plan, if not do another reminder.***</a:t>
          </a:r>
        </a:p>
      </dgm:t>
    </dgm:pt>
    <dgm:pt modelId="{2FD203F9-4BE9-45F7-B50E-6291D0B09ABC}" type="parTrans" cxnId="{708924A2-EACB-46AA-BD77-F63E8EBE0592}">
      <dgm:prSet/>
      <dgm:spPr/>
      <dgm:t>
        <a:bodyPr/>
        <a:lstStyle/>
        <a:p>
          <a:endParaRPr lang="en-US"/>
        </a:p>
      </dgm:t>
    </dgm:pt>
    <dgm:pt modelId="{4F2D9A47-4052-4300-94A8-3D3677205E18}" type="sibTrans" cxnId="{708924A2-EACB-46AA-BD77-F63E8EBE0592}">
      <dgm:prSet/>
      <dgm:spPr/>
      <dgm:t>
        <a:bodyPr/>
        <a:lstStyle/>
        <a:p>
          <a:endParaRPr lang="en-US"/>
        </a:p>
      </dgm:t>
    </dgm:pt>
    <dgm:pt modelId="{50686E68-6820-46F4-863B-76279D476375}" type="pres">
      <dgm:prSet presAssocID="{87EE170A-885D-43A2-BF29-36E0C7932A9C}" presName="linear" presStyleCnt="0">
        <dgm:presLayoutVars>
          <dgm:animLvl val="lvl"/>
          <dgm:resizeHandles val="exact"/>
        </dgm:presLayoutVars>
      </dgm:prSet>
      <dgm:spPr/>
    </dgm:pt>
    <dgm:pt modelId="{982A8BE6-7394-4454-89EF-30243034B2D6}" type="pres">
      <dgm:prSet presAssocID="{91672B0D-01B1-41A8-BE9E-5BA404CBAEE5}" presName="parentText" presStyleLbl="node1" presStyleIdx="0" presStyleCnt="6">
        <dgm:presLayoutVars>
          <dgm:chMax val="0"/>
          <dgm:bulletEnabled val="1"/>
        </dgm:presLayoutVars>
      </dgm:prSet>
      <dgm:spPr/>
    </dgm:pt>
    <dgm:pt modelId="{FB8341DE-CB45-4E53-B52B-726DB74A7922}" type="pres">
      <dgm:prSet presAssocID="{BD9C8775-9252-4B68-9AC1-D52F3980845C}" presName="spacer" presStyleCnt="0"/>
      <dgm:spPr/>
    </dgm:pt>
    <dgm:pt modelId="{E5147170-BD68-409E-A303-6935D8E2DA05}" type="pres">
      <dgm:prSet presAssocID="{DF7C7078-2C4E-4C87-B9FE-55CE6317E3D4}" presName="parentText" presStyleLbl="node1" presStyleIdx="1" presStyleCnt="6">
        <dgm:presLayoutVars>
          <dgm:chMax val="0"/>
          <dgm:bulletEnabled val="1"/>
        </dgm:presLayoutVars>
      </dgm:prSet>
      <dgm:spPr/>
    </dgm:pt>
    <dgm:pt modelId="{E8FBB945-9C1F-4B25-A66B-5C870E113B4D}" type="pres">
      <dgm:prSet presAssocID="{E13CC17D-6622-4502-8C9F-99E52D789B2F}" presName="spacer" presStyleCnt="0"/>
      <dgm:spPr/>
    </dgm:pt>
    <dgm:pt modelId="{04E80B7F-9700-40F5-9C1B-EAA778C4750A}" type="pres">
      <dgm:prSet presAssocID="{F5901B56-95A0-47D5-AFFD-83A8C48A8999}" presName="parentText" presStyleLbl="node1" presStyleIdx="2" presStyleCnt="6">
        <dgm:presLayoutVars>
          <dgm:chMax val="0"/>
          <dgm:bulletEnabled val="1"/>
        </dgm:presLayoutVars>
      </dgm:prSet>
      <dgm:spPr/>
    </dgm:pt>
    <dgm:pt modelId="{5EDCE201-5689-4E92-9500-CD5882F79703}" type="pres">
      <dgm:prSet presAssocID="{7D94E893-27B0-4D79-B077-D5417C4A9C6A}" presName="spacer" presStyleCnt="0"/>
      <dgm:spPr/>
    </dgm:pt>
    <dgm:pt modelId="{F5BF0185-E604-4024-8390-B16B78544F8D}" type="pres">
      <dgm:prSet presAssocID="{C9522F73-23CD-44ED-B1F5-8C3A7B5334A7}" presName="parentText" presStyleLbl="node1" presStyleIdx="3" presStyleCnt="6">
        <dgm:presLayoutVars>
          <dgm:chMax val="0"/>
          <dgm:bulletEnabled val="1"/>
        </dgm:presLayoutVars>
      </dgm:prSet>
      <dgm:spPr/>
    </dgm:pt>
    <dgm:pt modelId="{C3043BA3-D448-487B-AC32-1897D368CAAA}" type="pres">
      <dgm:prSet presAssocID="{40273EC4-D8A9-468D-B5EC-97719D5EB4D3}" presName="spacer" presStyleCnt="0"/>
      <dgm:spPr/>
    </dgm:pt>
    <dgm:pt modelId="{F5FC57CB-E2D5-4D34-9234-0A088E7A8D6E}" type="pres">
      <dgm:prSet presAssocID="{A5D8C2B2-32EF-4446-99F7-C2056D49AD7E}" presName="parentText" presStyleLbl="node1" presStyleIdx="4" presStyleCnt="6">
        <dgm:presLayoutVars>
          <dgm:chMax val="0"/>
          <dgm:bulletEnabled val="1"/>
        </dgm:presLayoutVars>
      </dgm:prSet>
      <dgm:spPr/>
    </dgm:pt>
    <dgm:pt modelId="{E081B9AE-ADD9-42B6-98FC-3234A4E8B104}" type="pres">
      <dgm:prSet presAssocID="{7965611F-BFB4-481B-8445-7EE5028AA4E0}" presName="spacer" presStyleCnt="0"/>
      <dgm:spPr/>
    </dgm:pt>
    <dgm:pt modelId="{380ECB85-073C-4793-AF0A-ECB90CF91304}" type="pres">
      <dgm:prSet presAssocID="{F0BD11E0-5CE7-474F-B3FC-38BC56124BAA}" presName="parentText" presStyleLbl="node1" presStyleIdx="5" presStyleCnt="6">
        <dgm:presLayoutVars>
          <dgm:chMax val="0"/>
          <dgm:bulletEnabled val="1"/>
        </dgm:presLayoutVars>
      </dgm:prSet>
      <dgm:spPr/>
    </dgm:pt>
  </dgm:ptLst>
  <dgm:cxnLst>
    <dgm:cxn modelId="{E0A12404-985A-497B-BE41-39A764A6822A}" srcId="{87EE170A-885D-43A2-BF29-36E0C7932A9C}" destId="{C9522F73-23CD-44ED-B1F5-8C3A7B5334A7}" srcOrd="3" destOrd="0" parTransId="{23117038-F386-4E50-BDE9-52F65E34CCF7}" sibTransId="{40273EC4-D8A9-468D-B5EC-97719D5EB4D3}"/>
    <dgm:cxn modelId="{E827EA07-CB4A-44AC-B992-153EA6E4C070}" type="presOf" srcId="{DF7C7078-2C4E-4C87-B9FE-55CE6317E3D4}" destId="{E5147170-BD68-409E-A303-6935D8E2DA05}" srcOrd="0" destOrd="0" presId="urn:microsoft.com/office/officeart/2005/8/layout/vList2"/>
    <dgm:cxn modelId="{2FCC9E10-18E5-48CF-B682-6879E3522471}" type="presOf" srcId="{C9522F73-23CD-44ED-B1F5-8C3A7B5334A7}" destId="{F5BF0185-E604-4024-8390-B16B78544F8D}" srcOrd="0" destOrd="0" presId="urn:microsoft.com/office/officeart/2005/8/layout/vList2"/>
    <dgm:cxn modelId="{5E76AD28-49AE-4391-83DF-44154F41F790}" srcId="{87EE170A-885D-43A2-BF29-36E0C7932A9C}" destId="{DF7C7078-2C4E-4C87-B9FE-55CE6317E3D4}" srcOrd="1" destOrd="0" parTransId="{5758F205-AFB1-4F8C-8911-539923D6A880}" sibTransId="{E13CC17D-6622-4502-8C9F-99E52D789B2F}"/>
    <dgm:cxn modelId="{F1D8D74E-F86F-4B4B-ADC8-C80DF30938BE}" srcId="{87EE170A-885D-43A2-BF29-36E0C7932A9C}" destId="{A5D8C2B2-32EF-4446-99F7-C2056D49AD7E}" srcOrd="4" destOrd="0" parTransId="{A4AF882A-86F8-4612-A145-0709DAECE4D4}" sibTransId="{7965611F-BFB4-481B-8445-7EE5028AA4E0}"/>
    <dgm:cxn modelId="{16078170-A7BC-4DC1-9F38-C179BEFC61FC}" srcId="{87EE170A-885D-43A2-BF29-36E0C7932A9C}" destId="{F5901B56-95A0-47D5-AFFD-83A8C48A8999}" srcOrd="2" destOrd="0" parTransId="{999B91AD-4918-462A-94F6-EA3CAC4E8466}" sibTransId="{7D94E893-27B0-4D79-B077-D5417C4A9C6A}"/>
    <dgm:cxn modelId="{7EF2BC55-0C12-4270-AEFD-6C37075C190D}" type="presOf" srcId="{A5D8C2B2-32EF-4446-99F7-C2056D49AD7E}" destId="{F5FC57CB-E2D5-4D34-9234-0A088E7A8D6E}" srcOrd="0" destOrd="0" presId="urn:microsoft.com/office/officeart/2005/8/layout/vList2"/>
    <dgm:cxn modelId="{B0CADC76-CADF-46BA-8267-B71738245FD1}" type="presOf" srcId="{F5901B56-95A0-47D5-AFFD-83A8C48A8999}" destId="{04E80B7F-9700-40F5-9C1B-EAA778C4750A}" srcOrd="0" destOrd="0" presId="urn:microsoft.com/office/officeart/2005/8/layout/vList2"/>
    <dgm:cxn modelId="{708924A2-EACB-46AA-BD77-F63E8EBE0592}" srcId="{87EE170A-885D-43A2-BF29-36E0C7932A9C}" destId="{F0BD11E0-5CE7-474F-B3FC-38BC56124BAA}" srcOrd="5" destOrd="0" parTransId="{2FD203F9-4BE9-45F7-B50E-6291D0B09ABC}" sibTransId="{4F2D9A47-4052-4300-94A8-3D3677205E18}"/>
    <dgm:cxn modelId="{B851D2C1-3C0F-4F21-9DF4-A951CDFDA751}" type="presOf" srcId="{91672B0D-01B1-41A8-BE9E-5BA404CBAEE5}" destId="{982A8BE6-7394-4454-89EF-30243034B2D6}" srcOrd="0" destOrd="0" presId="urn:microsoft.com/office/officeart/2005/8/layout/vList2"/>
    <dgm:cxn modelId="{5CDBB4C6-9991-4039-A847-7346982717ED}" type="presOf" srcId="{F0BD11E0-5CE7-474F-B3FC-38BC56124BAA}" destId="{380ECB85-073C-4793-AF0A-ECB90CF91304}" srcOrd="0" destOrd="0" presId="urn:microsoft.com/office/officeart/2005/8/layout/vList2"/>
    <dgm:cxn modelId="{2DD008D2-6008-45AC-A9B0-EA38E8FBBCE8}" type="presOf" srcId="{87EE170A-885D-43A2-BF29-36E0C7932A9C}" destId="{50686E68-6820-46F4-863B-76279D476375}" srcOrd="0" destOrd="0" presId="urn:microsoft.com/office/officeart/2005/8/layout/vList2"/>
    <dgm:cxn modelId="{B083FAFC-B257-42B3-8F5C-A910C7FA8C0A}" srcId="{87EE170A-885D-43A2-BF29-36E0C7932A9C}" destId="{91672B0D-01B1-41A8-BE9E-5BA404CBAEE5}" srcOrd="0" destOrd="0" parTransId="{F699CAA1-D682-4CC0-A710-DA6327087378}" sibTransId="{BD9C8775-9252-4B68-9AC1-D52F3980845C}"/>
    <dgm:cxn modelId="{68D951E3-FF68-4453-998E-7907ECB4B579}" type="presParOf" srcId="{50686E68-6820-46F4-863B-76279D476375}" destId="{982A8BE6-7394-4454-89EF-30243034B2D6}" srcOrd="0" destOrd="0" presId="urn:microsoft.com/office/officeart/2005/8/layout/vList2"/>
    <dgm:cxn modelId="{6EF5D6EB-B1CB-4B58-AFDA-9742F8B3F402}" type="presParOf" srcId="{50686E68-6820-46F4-863B-76279D476375}" destId="{FB8341DE-CB45-4E53-B52B-726DB74A7922}" srcOrd="1" destOrd="0" presId="urn:microsoft.com/office/officeart/2005/8/layout/vList2"/>
    <dgm:cxn modelId="{5A5F1D08-0B91-4580-ACD9-82FD0CF8339D}" type="presParOf" srcId="{50686E68-6820-46F4-863B-76279D476375}" destId="{E5147170-BD68-409E-A303-6935D8E2DA05}" srcOrd="2" destOrd="0" presId="urn:microsoft.com/office/officeart/2005/8/layout/vList2"/>
    <dgm:cxn modelId="{98D94515-BB9A-4D87-918C-F32AECC2203E}" type="presParOf" srcId="{50686E68-6820-46F4-863B-76279D476375}" destId="{E8FBB945-9C1F-4B25-A66B-5C870E113B4D}" srcOrd="3" destOrd="0" presId="urn:microsoft.com/office/officeart/2005/8/layout/vList2"/>
    <dgm:cxn modelId="{747240D5-A590-4A7C-9DDA-66516B309C42}" type="presParOf" srcId="{50686E68-6820-46F4-863B-76279D476375}" destId="{04E80B7F-9700-40F5-9C1B-EAA778C4750A}" srcOrd="4" destOrd="0" presId="urn:microsoft.com/office/officeart/2005/8/layout/vList2"/>
    <dgm:cxn modelId="{385BA1B4-1BA6-4FD8-AC0D-F2B7B93204E2}" type="presParOf" srcId="{50686E68-6820-46F4-863B-76279D476375}" destId="{5EDCE201-5689-4E92-9500-CD5882F79703}" srcOrd="5" destOrd="0" presId="urn:microsoft.com/office/officeart/2005/8/layout/vList2"/>
    <dgm:cxn modelId="{86BF4C69-3527-49FC-A361-BEF94F345566}" type="presParOf" srcId="{50686E68-6820-46F4-863B-76279D476375}" destId="{F5BF0185-E604-4024-8390-B16B78544F8D}" srcOrd="6" destOrd="0" presId="urn:microsoft.com/office/officeart/2005/8/layout/vList2"/>
    <dgm:cxn modelId="{0B38BFB7-761F-45AB-970B-6F4DE509691F}" type="presParOf" srcId="{50686E68-6820-46F4-863B-76279D476375}" destId="{C3043BA3-D448-487B-AC32-1897D368CAAA}" srcOrd="7" destOrd="0" presId="urn:microsoft.com/office/officeart/2005/8/layout/vList2"/>
    <dgm:cxn modelId="{294A8BE1-DBC6-4E46-9D80-D80869CD2D02}" type="presParOf" srcId="{50686E68-6820-46F4-863B-76279D476375}" destId="{F5FC57CB-E2D5-4D34-9234-0A088E7A8D6E}" srcOrd="8" destOrd="0" presId="urn:microsoft.com/office/officeart/2005/8/layout/vList2"/>
    <dgm:cxn modelId="{38B10E4F-A9E5-4DB1-89DC-E262F4FE8520}" type="presParOf" srcId="{50686E68-6820-46F4-863B-76279D476375}" destId="{E081B9AE-ADD9-42B6-98FC-3234A4E8B104}" srcOrd="9" destOrd="0" presId="urn:microsoft.com/office/officeart/2005/8/layout/vList2"/>
    <dgm:cxn modelId="{F1FF1F2C-07CF-4D6F-A74C-C2AFC830A0F3}" type="presParOf" srcId="{50686E68-6820-46F4-863B-76279D476375}" destId="{380ECB85-073C-4793-AF0A-ECB90CF9130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9A38B4-2755-44EC-825E-609CDD4ABB80}"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391306A-82F0-4498-9609-544031DEC2A3}">
      <dgm:prSet/>
      <dgm:spPr/>
      <dgm:t>
        <a:bodyPr/>
        <a:lstStyle/>
        <a:p>
          <a:r>
            <a:rPr lang="en-US"/>
            <a:t>If someone follows your work, they will know WHY meds were adjusted last visit and what symptoms you are treating.</a:t>
          </a:r>
        </a:p>
      </dgm:t>
    </dgm:pt>
    <dgm:pt modelId="{18570D6B-37D5-44E7-9FED-8887FD211B9D}" type="parTrans" cxnId="{EE04AB57-CBEA-4CCF-9C4B-437EBF9B0BD3}">
      <dgm:prSet/>
      <dgm:spPr/>
      <dgm:t>
        <a:bodyPr/>
        <a:lstStyle/>
        <a:p>
          <a:endParaRPr lang="en-US"/>
        </a:p>
      </dgm:t>
    </dgm:pt>
    <dgm:pt modelId="{E5F4C5AD-365A-43E3-85F9-0276BBF07B7F}" type="sibTrans" cxnId="{EE04AB57-CBEA-4CCF-9C4B-437EBF9B0BD3}">
      <dgm:prSet/>
      <dgm:spPr/>
      <dgm:t>
        <a:bodyPr/>
        <a:lstStyle/>
        <a:p>
          <a:endParaRPr lang="en-US"/>
        </a:p>
      </dgm:t>
    </dgm:pt>
    <dgm:pt modelId="{4F64D097-B6D9-4B71-8938-2F6F524B8D80}">
      <dgm:prSet/>
      <dgm:spPr/>
      <dgm:t>
        <a:bodyPr/>
        <a:lstStyle/>
        <a:p>
          <a:r>
            <a:rPr lang="en-US"/>
            <a:t>Patients get used to using the checklist, are familiar with it, and it helps you and them get focused on your visit. </a:t>
          </a:r>
        </a:p>
      </dgm:t>
    </dgm:pt>
    <dgm:pt modelId="{1872306C-3EE0-426E-B376-0B5933DD2408}" type="parTrans" cxnId="{39233D29-5933-40F6-B255-C57390D137BE}">
      <dgm:prSet/>
      <dgm:spPr/>
      <dgm:t>
        <a:bodyPr/>
        <a:lstStyle/>
        <a:p>
          <a:endParaRPr lang="en-US"/>
        </a:p>
      </dgm:t>
    </dgm:pt>
    <dgm:pt modelId="{99093372-4C65-46EB-A51D-0AB0C3C17BD7}" type="sibTrans" cxnId="{39233D29-5933-40F6-B255-C57390D137BE}">
      <dgm:prSet/>
      <dgm:spPr/>
      <dgm:t>
        <a:bodyPr/>
        <a:lstStyle/>
        <a:p>
          <a:endParaRPr lang="en-US"/>
        </a:p>
      </dgm:t>
    </dgm:pt>
    <dgm:pt modelId="{F92ABD04-DD61-4A0B-BFA9-CEBBFCA1F00A}">
      <dgm:prSet/>
      <dgm:spPr/>
      <dgm:t>
        <a:bodyPr/>
        <a:lstStyle/>
        <a:p>
          <a:r>
            <a:rPr lang="en-US"/>
            <a:t>If the person has a ton of symptoms, like at the first visit, you need to find out if the person is really taking the medication. Ask how often he or she forgets to take the pills. </a:t>
          </a:r>
        </a:p>
      </dgm:t>
    </dgm:pt>
    <dgm:pt modelId="{90ACB945-99D5-4D70-97FA-A3CEC26800AE}" type="parTrans" cxnId="{43DEDDCD-CD06-49B4-B74E-EDA911AFE559}">
      <dgm:prSet/>
      <dgm:spPr/>
      <dgm:t>
        <a:bodyPr/>
        <a:lstStyle/>
        <a:p>
          <a:endParaRPr lang="en-US"/>
        </a:p>
      </dgm:t>
    </dgm:pt>
    <dgm:pt modelId="{167680C1-7644-4D9A-8C37-98C328F3EA87}" type="sibTrans" cxnId="{43DEDDCD-CD06-49B4-B74E-EDA911AFE559}">
      <dgm:prSet/>
      <dgm:spPr/>
      <dgm:t>
        <a:bodyPr/>
        <a:lstStyle/>
        <a:p>
          <a:endParaRPr lang="en-US"/>
        </a:p>
      </dgm:t>
    </dgm:pt>
    <dgm:pt modelId="{8CFAE113-9DE2-4C39-A063-A981A10DD043}">
      <dgm:prSet/>
      <dgm:spPr/>
      <dgm:t>
        <a:bodyPr/>
        <a:lstStyle/>
        <a:p>
          <a:r>
            <a:rPr lang="en-US" i="1"/>
            <a:t>I always feel good when patients come to the office, look at the checklist and say, “none of these anymore”.</a:t>
          </a:r>
          <a:endParaRPr lang="en-US"/>
        </a:p>
      </dgm:t>
    </dgm:pt>
    <dgm:pt modelId="{DC4B15D2-6131-4D28-9610-C6296C164CB6}" type="parTrans" cxnId="{5BA3DECE-2A16-4ABB-A4B7-AE5324B4A986}">
      <dgm:prSet/>
      <dgm:spPr/>
      <dgm:t>
        <a:bodyPr/>
        <a:lstStyle/>
        <a:p>
          <a:endParaRPr lang="en-US"/>
        </a:p>
      </dgm:t>
    </dgm:pt>
    <dgm:pt modelId="{0489799B-97CC-4650-B440-4250110928A8}" type="sibTrans" cxnId="{5BA3DECE-2A16-4ABB-A4B7-AE5324B4A986}">
      <dgm:prSet/>
      <dgm:spPr/>
      <dgm:t>
        <a:bodyPr/>
        <a:lstStyle/>
        <a:p>
          <a:endParaRPr lang="en-US"/>
        </a:p>
      </dgm:t>
    </dgm:pt>
    <dgm:pt modelId="{9CC30226-7538-4B16-8637-6CCD293E0910}" type="pres">
      <dgm:prSet presAssocID="{B89A38B4-2755-44EC-825E-609CDD4ABB80}" presName="linear" presStyleCnt="0">
        <dgm:presLayoutVars>
          <dgm:animLvl val="lvl"/>
          <dgm:resizeHandles val="exact"/>
        </dgm:presLayoutVars>
      </dgm:prSet>
      <dgm:spPr/>
    </dgm:pt>
    <dgm:pt modelId="{1B228BED-AFC8-4D55-9306-895289E9F9C4}" type="pres">
      <dgm:prSet presAssocID="{2391306A-82F0-4498-9609-544031DEC2A3}" presName="parentText" presStyleLbl="node1" presStyleIdx="0" presStyleCnt="4">
        <dgm:presLayoutVars>
          <dgm:chMax val="0"/>
          <dgm:bulletEnabled val="1"/>
        </dgm:presLayoutVars>
      </dgm:prSet>
      <dgm:spPr/>
    </dgm:pt>
    <dgm:pt modelId="{1532977E-C11D-43EE-B349-CBA633F2EF4E}" type="pres">
      <dgm:prSet presAssocID="{E5F4C5AD-365A-43E3-85F9-0276BBF07B7F}" presName="spacer" presStyleCnt="0"/>
      <dgm:spPr/>
    </dgm:pt>
    <dgm:pt modelId="{FA4901B4-B036-4759-A29F-8BB68CA4FCBD}" type="pres">
      <dgm:prSet presAssocID="{4F64D097-B6D9-4B71-8938-2F6F524B8D80}" presName="parentText" presStyleLbl="node1" presStyleIdx="1" presStyleCnt="4">
        <dgm:presLayoutVars>
          <dgm:chMax val="0"/>
          <dgm:bulletEnabled val="1"/>
        </dgm:presLayoutVars>
      </dgm:prSet>
      <dgm:spPr/>
    </dgm:pt>
    <dgm:pt modelId="{7F086B62-B40B-4D2B-AAC6-D29547550BCA}" type="pres">
      <dgm:prSet presAssocID="{99093372-4C65-46EB-A51D-0AB0C3C17BD7}" presName="spacer" presStyleCnt="0"/>
      <dgm:spPr/>
    </dgm:pt>
    <dgm:pt modelId="{6DBBC93F-2041-4FAE-8170-A8FB2F0CE714}" type="pres">
      <dgm:prSet presAssocID="{F92ABD04-DD61-4A0B-BFA9-CEBBFCA1F00A}" presName="parentText" presStyleLbl="node1" presStyleIdx="2" presStyleCnt="4">
        <dgm:presLayoutVars>
          <dgm:chMax val="0"/>
          <dgm:bulletEnabled val="1"/>
        </dgm:presLayoutVars>
      </dgm:prSet>
      <dgm:spPr/>
    </dgm:pt>
    <dgm:pt modelId="{ECDF273F-3667-46E1-87BE-472C5617DCFD}" type="pres">
      <dgm:prSet presAssocID="{167680C1-7644-4D9A-8C37-98C328F3EA87}" presName="spacer" presStyleCnt="0"/>
      <dgm:spPr/>
    </dgm:pt>
    <dgm:pt modelId="{7889E543-14EA-4AF4-819E-4E60FE0D692F}" type="pres">
      <dgm:prSet presAssocID="{8CFAE113-9DE2-4C39-A063-A981A10DD043}" presName="parentText" presStyleLbl="node1" presStyleIdx="3" presStyleCnt="4">
        <dgm:presLayoutVars>
          <dgm:chMax val="0"/>
          <dgm:bulletEnabled val="1"/>
        </dgm:presLayoutVars>
      </dgm:prSet>
      <dgm:spPr/>
    </dgm:pt>
  </dgm:ptLst>
  <dgm:cxnLst>
    <dgm:cxn modelId="{39233D29-5933-40F6-B255-C57390D137BE}" srcId="{B89A38B4-2755-44EC-825E-609CDD4ABB80}" destId="{4F64D097-B6D9-4B71-8938-2F6F524B8D80}" srcOrd="1" destOrd="0" parTransId="{1872306C-3EE0-426E-B376-0B5933DD2408}" sibTransId="{99093372-4C65-46EB-A51D-0AB0C3C17BD7}"/>
    <dgm:cxn modelId="{4EC9B136-A734-458F-A3A9-1AAB6096D1A1}" type="presOf" srcId="{B89A38B4-2755-44EC-825E-609CDD4ABB80}" destId="{9CC30226-7538-4B16-8637-6CCD293E0910}" srcOrd="0" destOrd="0" presId="urn:microsoft.com/office/officeart/2005/8/layout/vList2"/>
    <dgm:cxn modelId="{EE04AB57-CBEA-4CCF-9C4B-437EBF9B0BD3}" srcId="{B89A38B4-2755-44EC-825E-609CDD4ABB80}" destId="{2391306A-82F0-4498-9609-544031DEC2A3}" srcOrd="0" destOrd="0" parTransId="{18570D6B-37D5-44E7-9FED-8887FD211B9D}" sibTransId="{E5F4C5AD-365A-43E3-85F9-0276BBF07B7F}"/>
    <dgm:cxn modelId="{1544B77A-6AC7-48E9-9748-A846A716EC1E}" type="presOf" srcId="{F92ABD04-DD61-4A0B-BFA9-CEBBFCA1F00A}" destId="{6DBBC93F-2041-4FAE-8170-A8FB2F0CE714}" srcOrd="0" destOrd="0" presId="urn:microsoft.com/office/officeart/2005/8/layout/vList2"/>
    <dgm:cxn modelId="{F1402088-D70B-452A-B94A-7861C3520BCE}" type="presOf" srcId="{8CFAE113-9DE2-4C39-A063-A981A10DD043}" destId="{7889E543-14EA-4AF4-819E-4E60FE0D692F}" srcOrd="0" destOrd="0" presId="urn:microsoft.com/office/officeart/2005/8/layout/vList2"/>
    <dgm:cxn modelId="{26F8869E-656F-405A-9A2A-0205BB4C7606}" type="presOf" srcId="{2391306A-82F0-4498-9609-544031DEC2A3}" destId="{1B228BED-AFC8-4D55-9306-895289E9F9C4}" srcOrd="0" destOrd="0" presId="urn:microsoft.com/office/officeart/2005/8/layout/vList2"/>
    <dgm:cxn modelId="{43DEDDCD-CD06-49B4-B74E-EDA911AFE559}" srcId="{B89A38B4-2755-44EC-825E-609CDD4ABB80}" destId="{F92ABD04-DD61-4A0B-BFA9-CEBBFCA1F00A}" srcOrd="2" destOrd="0" parTransId="{90ACB945-99D5-4D70-97FA-A3CEC26800AE}" sibTransId="{167680C1-7644-4D9A-8C37-98C328F3EA87}"/>
    <dgm:cxn modelId="{5BA3DECE-2A16-4ABB-A4B7-AE5324B4A986}" srcId="{B89A38B4-2755-44EC-825E-609CDD4ABB80}" destId="{8CFAE113-9DE2-4C39-A063-A981A10DD043}" srcOrd="3" destOrd="0" parTransId="{DC4B15D2-6131-4D28-9610-C6296C164CB6}" sibTransId="{0489799B-97CC-4650-B440-4250110928A8}"/>
    <dgm:cxn modelId="{A3E053F3-A056-4447-86F8-2D208054202D}" type="presOf" srcId="{4F64D097-B6D9-4B71-8938-2F6F524B8D80}" destId="{FA4901B4-B036-4759-A29F-8BB68CA4FCBD}" srcOrd="0" destOrd="0" presId="urn:microsoft.com/office/officeart/2005/8/layout/vList2"/>
    <dgm:cxn modelId="{48E28946-7FFF-4B09-AB59-F63BE6B3D330}" type="presParOf" srcId="{9CC30226-7538-4B16-8637-6CCD293E0910}" destId="{1B228BED-AFC8-4D55-9306-895289E9F9C4}" srcOrd="0" destOrd="0" presId="urn:microsoft.com/office/officeart/2005/8/layout/vList2"/>
    <dgm:cxn modelId="{84B2D919-5569-4440-A042-8EDD6DCD16A7}" type="presParOf" srcId="{9CC30226-7538-4B16-8637-6CCD293E0910}" destId="{1532977E-C11D-43EE-B349-CBA633F2EF4E}" srcOrd="1" destOrd="0" presId="urn:microsoft.com/office/officeart/2005/8/layout/vList2"/>
    <dgm:cxn modelId="{97268CAE-C4F6-47B9-9977-1386FD38EDF8}" type="presParOf" srcId="{9CC30226-7538-4B16-8637-6CCD293E0910}" destId="{FA4901B4-B036-4759-A29F-8BB68CA4FCBD}" srcOrd="2" destOrd="0" presId="urn:microsoft.com/office/officeart/2005/8/layout/vList2"/>
    <dgm:cxn modelId="{5F9B359B-4515-4332-BE31-46982F83FCA5}" type="presParOf" srcId="{9CC30226-7538-4B16-8637-6CCD293E0910}" destId="{7F086B62-B40B-4D2B-AAC6-D29547550BCA}" srcOrd="3" destOrd="0" presId="urn:microsoft.com/office/officeart/2005/8/layout/vList2"/>
    <dgm:cxn modelId="{28824005-CFB3-49C0-BB4D-43F243883D0E}" type="presParOf" srcId="{9CC30226-7538-4B16-8637-6CCD293E0910}" destId="{6DBBC93F-2041-4FAE-8170-A8FB2F0CE714}" srcOrd="4" destOrd="0" presId="urn:microsoft.com/office/officeart/2005/8/layout/vList2"/>
    <dgm:cxn modelId="{51562493-4987-49E5-A6EB-B9687F84BFB2}" type="presParOf" srcId="{9CC30226-7538-4B16-8637-6CCD293E0910}" destId="{ECDF273F-3667-46E1-87BE-472C5617DCFD}" srcOrd="5" destOrd="0" presId="urn:microsoft.com/office/officeart/2005/8/layout/vList2"/>
    <dgm:cxn modelId="{CACA0F6D-1A77-418B-9B5E-FD172CE37627}" type="presParOf" srcId="{9CC30226-7538-4B16-8637-6CCD293E0910}" destId="{7889E543-14EA-4AF4-819E-4E60FE0D692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72BEC-4498-4F6B-9515-2519F394F5F7}">
      <dsp:nvSpPr>
        <dsp:cNvPr id="0" name=""/>
        <dsp:cNvSpPr/>
      </dsp:nvSpPr>
      <dsp:spPr>
        <a:xfrm>
          <a:off x="0" y="225980"/>
          <a:ext cx="6489509" cy="115478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Position the person next to you, facing you so they cannot see the computer screen. This way, you can turn your head slightly to see the person. </a:t>
          </a:r>
        </a:p>
      </dsp:txBody>
      <dsp:txXfrm>
        <a:off x="56372" y="282352"/>
        <a:ext cx="6376765" cy="1042045"/>
      </dsp:txXfrm>
    </dsp:sp>
    <dsp:sp modelId="{B2CD9F07-09E2-4E25-8E95-F070DD91C4F4}">
      <dsp:nvSpPr>
        <dsp:cNvPr id="0" name=""/>
        <dsp:cNvSpPr/>
      </dsp:nvSpPr>
      <dsp:spPr>
        <a:xfrm>
          <a:off x="0" y="1441250"/>
          <a:ext cx="6489509" cy="115478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Have the “check list on the table”  or on the </a:t>
          </a:r>
          <a:r>
            <a:rPr lang="en-US" sz="2100" kern="1200" dirty="0" err="1"/>
            <a:t>telepsych</a:t>
          </a:r>
          <a:r>
            <a:rPr lang="en-US" sz="2100" kern="1200" dirty="0"/>
            <a:t> screen</a:t>
          </a:r>
        </a:p>
      </dsp:txBody>
      <dsp:txXfrm>
        <a:off x="56372" y="1497622"/>
        <a:ext cx="6376765" cy="1042045"/>
      </dsp:txXfrm>
    </dsp:sp>
    <dsp:sp modelId="{4EDE6E86-206C-48B2-8B06-276BC9F9E0A2}">
      <dsp:nvSpPr>
        <dsp:cNvPr id="0" name=""/>
        <dsp:cNvSpPr/>
      </dsp:nvSpPr>
      <dsp:spPr>
        <a:xfrm>
          <a:off x="0" y="2656520"/>
          <a:ext cx="6489509" cy="115478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I put essential oil lotion in plastic bottles on the table for him or her to use (only use food scents or natural scents)</a:t>
          </a:r>
        </a:p>
      </dsp:txBody>
      <dsp:txXfrm>
        <a:off x="56372" y="2712892"/>
        <a:ext cx="6376765" cy="1042045"/>
      </dsp:txXfrm>
    </dsp:sp>
    <dsp:sp modelId="{BF9E9EBE-8882-41C8-950A-1A028004159A}">
      <dsp:nvSpPr>
        <dsp:cNvPr id="0" name=""/>
        <dsp:cNvSpPr/>
      </dsp:nvSpPr>
      <dsp:spPr>
        <a:xfrm>
          <a:off x="0" y="3871790"/>
          <a:ext cx="6489509" cy="115478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If doing telepsych, </a:t>
          </a:r>
          <a:r>
            <a:rPr lang="en-US" sz="2100" b="1" kern="1200"/>
            <a:t>look at the camera </a:t>
          </a:r>
          <a:r>
            <a:rPr lang="en-US" sz="2100" kern="1200"/>
            <a:t>not the person on the screen, when conversing. It is ok to watch the screen when they speak with rational on upcoming slides.</a:t>
          </a:r>
        </a:p>
      </dsp:txBody>
      <dsp:txXfrm>
        <a:off x="56372" y="3928162"/>
        <a:ext cx="6376765" cy="1042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651A3-B091-41C2-8A13-40CEFE41104F}">
      <dsp:nvSpPr>
        <dsp:cNvPr id="0" name=""/>
        <dsp:cNvSpPr/>
      </dsp:nvSpPr>
      <dsp:spPr>
        <a:xfrm>
          <a:off x="0" y="149622"/>
          <a:ext cx="6263640" cy="257824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--Observe gait (no arm swing, shuffled gait, leaning forward, flat affect may all indicate parkinsonism from meds, crack or other causes, refer to PCP and request a neurology consult with a letter of your observations)</a:t>
          </a:r>
        </a:p>
      </dsp:txBody>
      <dsp:txXfrm>
        <a:off x="125859" y="275481"/>
        <a:ext cx="6011922" cy="2326523"/>
      </dsp:txXfrm>
    </dsp:sp>
    <dsp:sp modelId="{D966271B-7A82-498A-96BA-F27326EBEFC7}">
      <dsp:nvSpPr>
        <dsp:cNvPr id="0" name=""/>
        <dsp:cNvSpPr/>
      </dsp:nvSpPr>
      <dsp:spPr>
        <a:xfrm>
          <a:off x="0" y="2776824"/>
          <a:ext cx="6263640" cy="257824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--Observe during visit (eye contact, delayed response time, facial asymmetry, EPS/TD symptoms present from medications or other? Stroke symptoms=letter to PCP for neuro referral with your findings) If body odor and rotten teeth, </a:t>
          </a:r>
          <a:r>
            <a:rPr lang="en-US" sz="1700" b="1" u="sng" kern="1200"/>
            <a:t>why</a:t>
          </a:r>
          <a:r>
            <a:rPr lang="en-US" sz="1700" kern="1200"/>
            <a:t>? Homeless, no soap, no laundry access, no money, illness causing inability to care for oneself=get a Case Manager from your office or insurance company for assistance with needs, Adult Protective Services might be needed as well, if you cannot get help from a Case Manager or anyone else. </a:t>
          </a:r>
        </a:p>
      </dsp:txBody>
      <dsp:txXfrm>
        <a:off x="125859" y="2902683"/>
        <a:ext cx="6011922" cy="23265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6E1C9-6078-4D22-9414-1BA4A0E74CDA}">
      <dsp:nvSpPr>
        <dsp:cNvPr id="0" name=""/>
        <dsp:cNvSpPr/>
      </dsp:nvSpPr>
      <dsp:spPr>
        <a:xfrm>
          <a:off x="0" y="117994"/>
          <a:ext cx="6263640" cy="172359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Take a minute to directly address the caregiver i.e. ask how they are doing, </a:t>
          </a:r>
          <a:r>
            <a:rPr lang="en-US" sz="1700" b="1" kern="1200"/>
            <a:t>if ok with your patient</a:t>
          </a:r>
          <a:r>
            <a:rPr lang="en-US" sz="1700" kern="1200"/>
            <a:t>,  ask if they have any concerns THEN, address those concerns or refer to the Case Manager.</a:t>
          </a:r>
        </a:p>
      </dsp:txBody>
      <dsp:txXfrm>
        <a:off x="84139" y="202133"/>
        <a:ext cx="6095362" cy="1555314"/>
      </dsp:txXfrm>
    </dsp:sp>
    <dsp:sp modelId="{A86B44A7-53D1-422D-A89F-DAD3D6A853C2}">
      <dsp:nvSpPr>
        <dsp:cNvPr id="0" name=""/>
        <dsp:cNvSpPr/>
      </dsp:nvSpPr>
      <dsp:spPr>
        <a:xfrm>
          <a:off x="0" y="1890547"/>
          <a:ext cx="6263640" cy="172359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--does the caregiver get paid by DHS to dispense medications, do laundry, cook meals for the person, assist with hygiene, and other ADL’s??? If not, fill out the form (located on the DHS website), give it to the caregiver to take to the DHS office. A social worker will come to the home and determine the eligibility of payment to that person or someone else in the home providing services.</a:t>
          </a:r>
        </a:p>
      </dsp:txBody>
      <dsp:txXfrm>
        <a:off x="84139" y="1974686"/>
        <a:ext cx="6095362" cy="1555314"/>
      </dsp:txXfrm>
    </dsp:sp>
    <dsp:sp modelId="{FA494732-A9A4-4C06-8D66-1203D274E6C4}">
      <dsp:nvSpPr>
        <dsp:cNvPr id="0" name=""/>
        <dsp:cNvSpPr/>
      </dsp:nvSpPr>
      <dsp:spPr>
        <a:xfrm>
          <a:off x="0" y="3663100"/>
          <a:ext cx="6263640" cy="172359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--if care is needed for a MEDICAL reason, give the caregiver the form to take to the PCP to complete.</a:t>
          </a:r>
        </a:p>
      </dsp:txBody>
      <dsp:txXfrm>
        <a:off x="84139" y="3747239"/>
        <a:ext cx="6095362" cy="15553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5E7957-6FC7-4F80-8947-2B99CEE0ED84}">
      <dsp:nvSpPr>
        <dsp:cNvPr id="0" name=""/>
        <dsp:cNvSpPr/>
      </dsp:nvSpPr>
      <dsp:spPr>
        <a:xfrm>
          <a:off x="0" y="5015"/>
          <a:ext cx="6263640" cy="269260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It means more than you know!!!!</a:t>
          </a:r>
        </a:p>
      </dsp:txBody>
      <dsp:txXfrm>
        <a:off x="131442" y="136457"/>
        <a:ext cx="6000756" cy="2429724"/>
      </dsp:txXfrm>
    </dsp:sp>
    <dsp:sp modelId="{3B1F26F4-0E9B-4F7B-BCF6-745F1E0C3609}">
      <dsp:nvSpPr>
        <dsp:cNvPr id="0" name=""/>
        <dsp:cNvSpPr/>
      </dsp:nvSpPr>
      <dsp:spPr>
        <a:xfrm>
          <a:off x="0" y="2807063"/>
          <a:ext cx="6263640" cy="269260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Over time you will see something beautiful in each and every patient (don’t keep it to yourself)</a:t>
          </a:r>
        </a:p>
      </dsp:txBody>
      <dsp:txXfrm>
        <a:off x="131442" y="2938505"/>
        <a:ext cx="6000756" cy="24297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C1E4B4-A748-4CB4-B2A4-0B4F1D3208B1}">
      <dsp:nvSpPr>
        <dsp:cNvPr id="0" name=""/>
        <dsp:cNvSpPr/>
      </dsp:nvSpPr>
      <dsp:spPr>
        <a:xfrm>
          <a:off x="0" y="415763"/>
          <a:ext cx="6263640" cy="11337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Watch for duplicate meds i.e. PCP ordering an antidepressant not knowing the person is getting psychiatric services</a:t>
          </a:r>
        </a:p>
      </dsp:txBody>
      <dsp:txXfrm>
        <a:off x="55344" y="471107"/>
        <a:ext cx="6152952" cy="1023042"/>
      </dsp:txXfrm>
    </dsp:sp>
    <dsp:sp modelId="{E6A07989-2704-4126-882E-AEB38D392B02}">
      <dsp:nvSpPr>
        <dsp:cNvPr id="0" name=""/>
        <dsp:cNvSpPr/>
      </dsp:nvSpPr>
      <dsp:spPr>
        <a:xfrm>
          <a:off x="0" y="1595573"/>
          <a:ext cx="6263640" cy="113373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Watch for medication interactions </a:t>
          </a:r>
          <a:r>
            <a:rPr lang="en-US" sz="1600" kern="1200" dirty="0" err="1"/>
            <a:t>ie</a:t>
          </a:r>
          <a:r>
            <a:rPr lang="en-US" sz="1600" kern="1200" dirty="0"/>
            <a:t> Latuda with certain HIV meds.</a:t>
          </a:r>
        </a:p>
      </dsp:txBody>
      <dsp:txXfrm>
        <a:off x="55344" y="1650917"/>
        <a:ext cx="6152952" cy="1023042"/>
      </dsp:txXfrm>
    </dsp:sp>
    <dsp:sp modelId="{0CBE3E0D-778A-44AA-A94C-A8839F14A34A}">
      <dsp:nvSpPr>
        <dsp:cNvPr id="0" name=""/>
        <dsp:cNvSpPr/>
      </dsp:nvSpPr>
      <dsp:spPr>
        <a:xfrm>
          <a:off x="0" y="2775383"/>
          <a:ext cx="6263640" cy="113373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Watch for medications causing symptoms i.e. is a beta blocker causing depression or worsening it? (Send a letter to the PCP of your concerns)</a:t>
          </a:r>
        </a:p>
      </dsp:txBody>
      <dsp:txXfrm>
        <a:off x="55344" y="2830727"/>
        <a:ext cx="6152952" cy="1023042"/>
      </dsp:txXfrm>
    </dsp:sp>
    <dsp:sp modelId="{3895D244-4B24-410D-A8A8-F56BA60FA49E}">
      <dsp:nvSpPr>
        <dsp:cNvPr id="0" name=""/>
        <dsp:cNvSpPr/>
      </dsp:nvSpPr>
      <dsp:spPr>
        <a:xfrm>
          <a:off x="0" y="3955194"/>
          <a:ext cx="6263640" cy="11337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Does the person have a medical condition such as HIV, Lupus, Multiple Sclerosis, Dementia, that you weren’t aware of? (Send a letter to the neurologist/rheumatologist to coordinate care and make them aware of your involvement in care, cc to the PCP and patient). </a:t>
          </a:r>
        </a:p>
      </dsp:txBody>
      <dsp:txXfrm>
        <a:off x="55344" y="4010538"/>
        <a:ext cx="6152952" cy="10230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2A8BE6-7394-4454-89EF-30243034B2D6}">
      <dsp:nvSpPr>
        <dsp:cNvPr id="0" name=""/>
        <dsp:cNvSpPr/>
      </dsp:nvSpPr>
      <dsp:spPr>
        <a:xfrm>
          <a:off x="0" y="127015"/>
          <a:ext cx="6263640" cy="83910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During your last visit, </a:t>
          </a:r>
          <a:r>
            <a:rPr lang="en-US" sz="1500" b="1" kern="1200"/>
            <a:t>you should have </a:t>
          </a:r>
          <a:r>
            <a:rPr lang="en-US" sz="1500" kern="1200"/>
            <a:t>listed symptoms present that you are treating. (I have a checklist that I use every visit)</a:t>
          </a:r>
        </a:p>
      </dsp:txBody>
      <dsp:txXfrm>
        <a:off x="40962" y="167977"/>
        <a:ext cx="6181716" cy="757185"/>
      </dsp:txXfrm>
    </dsp:sp>
    <dsp:sp modelId="{E5147170-BD68-409E-A303-6935D8E2DA05}">
      <dsp:nvSpPr>
        <dsp:cNvPr id="0" name=""/>
        <dsp:cNvSpPr/>
      </dsp:nvSpPr>
      <dsp:spPr>
        <a:xfrm>
          <a:off x="0" y="1009325"/>
          <a:ext cx="6263640" cy="839109"/>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Cut and paste this list to the body of your current note i.e.</a:t>
          </a:r>
        </a:p>
      </dsp:txBody>
      <dsp:txXfrm>
        <a:off x="40962" y="1050287"/>
        <a:ext cx="6181716" cy="757185"/>
      </dsp:txXfrm>
    </dsp:sp>
    <dsp:sp modelId="{04E80B7F-9700-40F5-9C1B-EAA778C4750A}">
      <dsp:nvSpPr>
        <dsp:cNvPr id="0" name=""/>
        <dsp:cNvSpPr/>
      </dsp:nvSpPr>
      <dsp:spPr>
        <a:xfrm>
          <a:off x="0" y="1891634"/>
          <a:ext cx="6263640" cy="839109"/>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u="sng" kern="1200"/>
            <a:t>Last visit 1/24/2022, pt reported the following</a:t>
          </a:r>
          <a:r>
            <a:rPr lang="en-US" sz="1500" kern="1200"/>
            <a:t>: …….</a:t>
          </a:r>
        </a:p>
      </dsp:txBody>
      <dsp:txXfrm>
        <a:off x="40962" y="1932596"/>
        <a:ext cx="6181716" cy="757185"/>
      </dsp:txXfrm>
    </dsp:sp>
    <dsp:sp modelId="{F5BF0185-E604-4024-8390-B16B78544F8D}">
      <dsp:nvSpPr>
        <dsp:cNvPr id="0" name=""/>
        <dsp:cNvSpPr/>
      </dsp:nvSpPr>
      <dsp:spPr>
        <a:xfrm>
          <a:off x="0" y="2773944"/>
          <a:ext cx="6263640" cy="839109"/>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Put in big letters </a:t>
          </a:r>
          <a:r>
            <a:rPr lang="en-US" sz="1500" b="1" u="sng" kern="1200"/>
            <a:t>TODAY </a:t>
          </a:r>
          <a:r>
            <a:rPr lang="en-US" sz="1500" u="sng" kern="1200"/>
            <a:t>pt reports the following</a:t>
          </a:r>
          <a:r>
            <a:rPr lang="en-US" sz="1500" kern="1200"/>
            <a:t>: </a:t>
          </a:r>
        </a:p>
      </dsp:txBody>
      <dsp:txXfrm>
        <a:off x="40962" y="2814906"/>
        <a:ext cx="6181716" cy="757185"/>
      </dsp:txXfrm>
    </dsp:sp>
    <dsp:sp modelId="{F5FC57CB-E2D5-4D34-9234-0A088E7A8D6E}">
      <dsp:nvSpPr>
        <dsp:cNvPr id="0" name=""/>
        <dsp:cNvSpPr/>
      </dsp:nvSpPr>
      <dsp:spPr>
        <a:xfrm>
          <a:off x="0" y="3656253"/>
          <a:ext cx="6263640" cy="839109"/>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Then compare them, your patient should be much improved.</a:t>
          </a:r>
        </a:p>
      </dsp:txBody>
      <dsp:txXfrm>
        <a:off x="40962" y="3697215"/>
        <a:ext cx="6181716" cy="757185"/>
      </dsp:txXfrm>
    </dsp:sp>
    <dsp:sp modelId="{380ECB85-073C-4793-AF0A-ECB90CF91304}">
      <dsp:nvSpPr>
        <dsp:cNvPr id="0" name=""/>
        <dsp:cNvSpPr/>
      </dsp:nvSpPr>
      <dsp:spPr>
        <a:xfrm>
          <a:off x="0" y="4538562"/>
          <a:ext cx="6263640" cy="83910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***Look at your </a:t>
          </a:r>
          <a:r>
            <a:rPr lang="en-US" sz="1500" b="1" kern="1200"/>
            <a:t>plan from last visit </a:t>
          </a:r>
          <a:r>
            <a:rPr lang="en-US" sz="1500" kern="1200"/>
            <a:t>i.e. take meds 4 hours before sleep, see your dentist for a cleaning, etc. and make sure the patient is following the plan, if not do another reminder.***</a:t>
          </a:r>
        </a:p>
      </dsp:txBody>
      <dsp:txXfrm>
        <a:off x="40962" y="4579524"/>
        <a:ext cx="6181716" cy="7571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28BED-AFC8-4D55-9306-895289E9F9C4}">
      <dsp:nvSpPr>
        <dsp:cNvPr id="0" name=""/>
        <dsp:cNvSpPr/>
      </dsp:nvSpPr>
      <dsp:spPr>
        <a:xfrm>
          <a:off x="0" y="544520"/>
          <a:ext cx="6263640" cy="106287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If someone follows your work, they will know WHY meds were adjusted last visit and what symptoms you are treating.</a:t>
          </a:r>
        </a:p>
      </dsp:txBody>
      <dsp:txXfrm>
        <a:off x="51885" y="596405"/>
        <a:ext cx="6159870" cy="959101"/>
      </dsp:txXfrm>
    </dsp:sp>
    <dsp:sp modelId="{FA4901B4-B036-4759-A29F-8BB68CA4FCBD}">
      <dsp:nvSpPr>
        <dsp:cNvPr id="0" name=""/>
        <dsp:cNvSpPr/>
      </dsp:nvSpPr>
      <dsp:spPr>
        <a:xfrm>
          <a:off x="0" y="1662112"/>
          <a:ext cx="6263640" cy="1062871"/>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Patients get used to using the checklist, are familiar with it, and it helps you and them get focused on your visit. </a:t>
          </a:r>
        </a:p>
      </dsp:txBody>
      <dsp:txXfrm>
        <a:off x="51885" y="1713997"/>
        <a:ext cx="6159870" cy="959101"/>
      </dsp:txXfrm>
    </dsp:sp>
    <dsp:sp modelId="{6DBBC93F-2041-4FAE-8170-A8FB2F0CE714}">
      <dsp:nvSpPr>
        <dsp:cNvPr id="0" name=""/>
        <dsp:cNvSpPr/>
      </dsp:nvSpPr>
      <dsp:spPr>
        <a:xfrm>
          <a:off x="0" y="2779704"/>
          <a:ext cx="6263640" cy="1062871"/>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If the person has a ton of symptoms, like at the first visit, you need to find out if the person is really taking the medication. Ask how often he or she forgets to take the pills. </a:t>
          </a:r>
        </a:p>
      </dsp:txBody>
      <dsp:txXfrm>
        <a:off x="51885" y="2831589"/>
        <a:ext cx="6159870" cy="959101"/>
      </dsp:txXfrm>
    </dsp:sp>
    <dsp:sp modelId="{7889E543-14EA-4AF4-819E-4E60FE0D692F}">
      <dsp:nvSpPr>
        <dsp:cNvPr id="0" name=""/>
        <dsp:cNvSpPr/>
      </dsp:nvSpPr>
      <dsp:spPr>
        <a:xfrm>
          <a:off x="0" y="3897295"/>
          <a:ext cx="6263640" cy="1062871"/>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i="1" kern="1200"/>
            <a:t>I always feel good when patients come to the office, look at the checklist and say, “none of these anymore”.</a:t>
          </a:r>
          <a:endParaRPr lang="en-US" sz="1900" kern="1200"/>
        </a:p>
      </dsp:txBody>
      <dsp:txXfrm>
        <a:off x="51885" y="3949180"/>
        <a:ext cx="6159870" cy="9591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21950-662F-44E3-BF20-98ACB6478F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E659E1-3B7E-4770-A6CA-4702EBC62F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4CF53F-7BF5-4BB7-9F50-59919D13B4A9}"/>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5" name="Footer Placeholder 4">
            <a:extLst>
              <a:ext uri="{FF2B5EF4-FFF2-40B4-BE49-F238E27FC236}">
                <a16:creationId xmlns:a16="http://schemas.microsoft.com/office/drawing/2014/main" id="{4452C580-4CFF-4417-A2D1-BD0B50AD50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51F2C-CA69-4CF7-8F70-FE304D228ED7}"/>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03373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BC4F-EB1D-4DE9-B2EF-74286ECAC6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768586-5F5C-4112-8D9C-B0A43A3702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41A79A-3995-4866-BE01-74AF327C4987}"/>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5" name="Footer Placeholder 4">
            <a:extLst>
              <a:ext uri="{FF2B5EF4-FFF2-40B4-BE49-F238E27FC236}">
                <a16:creationId xmlns:a16="http://schemas.microsoft.com/office/drawing/2014/main" id="{C78F5B85-1425-4A8D-9FE4-9BA025C434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CBBA84-7375-4DE0-BCE9-CB61E431A0E1}"/>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787761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D302DC-C3D7-46D4-950B-50395B83DA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BB310A-B0E3-44C5-8046-69786D9CD1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CE39C-F0D8-4755-9859-08D4CD75760A}"/>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5" name="Footer Placeholder 4">
            <a:extLst>
              <a:ext uri="{FF2B5EF4-FFF2-40B4-BE49-F238E27FC236}">
                <a16:creationId xmlns:a16="http://schemas.microsoft.com/office/drawing/2014/main" id="{0392E45A-0827-4DD4-BE5F-146045F2B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1B38A-15FA-41F2-AF8A-289758A69E43}"/>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4050324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63E6F-F14B-46E6-A31A-9BCBCB1D81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4F5F4-7146-40E2-9B4D-0A28BC1BD4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49DF39-4DB4-4245-96D2-441F12A92241}"/>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5" name="Footer Placeholder 4">
            <a:extLst>
              <a:ext uri="{FF2B5EF4-FFF2-40B4-BE49-F238E27FC236}">
                <a16:creationId xmlns:a16="http://schemas.microsoft.com/office/drawing/2014/main" id="{C4C9F529-1F7C-48A4-BC9B-92D3CF1D31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FC34A-4B5A-485D-83E6-700F96B55CE7}"/>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42535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A9B53-17D0-4FFD-A586-273B53B2DA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E681A5-817C-4192-A412-D483DC61BD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EDDFE0-BD98-4FD3-AC19-7052DCEADDF4}"/>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5" name="Footer Placeholder 4">
            <a:extLst>
              <a:ext uri="{FF2B5EF4-FFF2-40B4-BE49-F238E27FC236}">
                <a16:creationId xmlns:a16="http://schemas.microsoft.com/office/drawing/2014/main" id="{3C0C1120-8129-4118-8A2F-3C7CCF5B3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97CF5-CB68-4189-835C-63D64B251186}"/>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424503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C2EBF-8444-4CD9-8D64-09B18762B7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6B1878-689B-4075-BF8F-AB595ED9EE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4A08AB-5FC7-4E6E-A919-5AE2E2FF08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FDBEF4-455F-4D88-9659-D276324043FA}"/>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6" name="Footer Placeholder 5">
            <a:extLst>
              <a:ext uri="{FF2B5EF4-FFF2-40B4-BE49-F238E27FC236}">
                <a16:creationId xmlns:a16="http://schemas.microsoft.com/office/drawing/2014/main" id="{3D8D5B60-CA0D-40B2-95CF-C2C87DFA3E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7801F5-8D57-4862-98DC-85D9C16C452C}"/>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342581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65848-D5D4-4FC7-B6AC-2549F90BD6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FCBDD3-A1FD-489D-B3EC-C6BD31F032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E965D3-3E34-4B15-824A-7C70ED0910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CF0432-BE97-4239-85C9-A166E64FD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63086E-D560-4683-A7C7-0FEB687936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EDAF00-D6C0-4840-BDE4-A0810C6831FB}"/>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8" name="Footer Placeholder 7">
            <a:extLst>
              <a:ext uri="{FF2B5EF4-FFF2-40B4-BE49-F238E27FC236}">
                <a16:creationId xmlns:a16="http://schemas.microsoft.com/office/drawing/2014/main" id="{ED21061A-D940-4CC8-BEF9-3967C09C08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B38B56-C0FE-4292-A9DA-BF6B08710B9A}"/>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275019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0800-B0A8-4715-8913-FD4838AB7F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AFE59E-A34D-41EC-8D6E-97A85068249D}"/>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4" name="Footer Placeholder 3">
            <a:extLst>
              <a:ext uri="{FF2B5EF4-FFF2-40B4-BE49-F238E27FC236}">
                <a16:creationId xmlns:a16="http://schemas.microsoft.com/office/drawing/2014/main" id="{2CEB2373-DA9F-41B4-B5C3-3C81DB409D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C4867D-50C3-4EEB-B57E-02FE41E77178}"/>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656500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A8568B-994D-49C4-B1C2-DBC5A28B5E9E}"/>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3" name="Footer Placeholder 2">
            <a:extLst>
              <a:ext uri="{FF2B5EF4-FFF2-40B4-BE49-F238E27FC236}">
                <a16:creationId xmlns:a16="http://schemas.microsoft.com/office/drawing/2014/main" id="{1588736B-10E0-47FC-82A5-11D9C96D74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4194AC-DAA2-457B-ADBA-FFE76D31E71B}"/>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304690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7D90F-3066-47F2-A7FA-297A84AA99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200610-458B-44C4-B512-961E788361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54351D-CC95-4B4B-AD36-E86BC855F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FA1C5-D530-4CE7-BA07-9E5010C617DA}"/>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6" name="Footer Placeholder 5">
            <a:extLst>
              <a:ext uri="{FF2B5EF4-FFF2-40B4-BE49-F238E27FC236}">
                <a16:creationId xmlns:a16="http://schemas.microsoft.com/office/drawing/2014/main" id="{9E18722C-AAB6-40DB-9872-BD34DB3336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173367-1999-4D17-AD56-06C33E72E607}"/>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236499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830BD-BA27-43A3-BECA-D6AD7A6A30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2BC840-9B49-4660-A63F-43688FB39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14AE93-6862-4AD4-A5EB-45314F1002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FAE0B0-6F7F-4FC8-AC34-DCFA63960FF7}"/>
              </a:ext>
            </a:extLst>
          </p:cNvPr>
          <p:cNvSpPr>
            <a:spLocks noGrp="1"/>
          </p:cNvSpPr>
          <p:nvPr>
            <p:ph type="dt" sz="half" idx="10"/>
          </p:nvPr>
        </p:nvSpPr>
        <p:spPr/>
        <p:txBody>
          <a:bodyPr/>
          <a:lstStyle/>
          <a:p>
            <a:fld id="{13079C5E-83FC-48CF-9507-6542D4392FF1}" type="datetimeFigureOut">
              <a:rPr lang="en-US" smtClean="0"/>
              <a:t>1/27/2023</a:t>
            </a:fld>
            <a:endParaRPr lang="en-US"/>
          </a:p>
        </p:txBody>
      </p:sp>
      <p:sp>
        <p:nvSpPr>
          <p:cNvPr id="6" name="Footer Placeholder 5">
            <a:extLst>
              <a:ext uri="{FF2B5EF4-FFF2-40B4-BE49-F238E27FC236}">
                <a16:creationId xmlns:a16="http://schemas.microsoft.com/office/drawing/2014/main" id="{7E5FE6BA-E911-451C-A9B3-BCB051559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D4DEFF-F31E-4165-B32E-8C3D9293D762}"/>
              </a:ext>
            </a:extLst>
          </p:cNvPr>
          <p:cNvSpPr>
            <a:spLocks noGrp="1"/>
          </p:cNvSpPr>
          <p:nvPr>
            <p:ph type="sldNum" sz="quarter" idx="12"/>
          </p:nvPr>
        </p:nvSpPr>
        <p:spPr/>
        <p:txBody>
          <a:bodyPr/>
          <a:lstStyle/>
          <a:p>
            <a:fld id="{FA8F6499-94C4-4117-86B5-40A16C734B08}" type="slidenum">
              <a:rPr lang="en-US" smtClean="0"/>
              <a:t>‹#›</a:t>
            </a:fld>
            <a:endParaRPr lang="en-US"/>
          </a:p>
        </p:txBody>
      </p:sp>
    </p:spTree>
    <p:extLst>
      <p:ext uri="{BB962C8B-B14F-4D97-AF65-F5344CB8AC3E}">
        <p14:creationId xmlns:p14="http://schemas.microsoft.com/office/powerpoint/2010/main" val="152420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D3E63F-7988-420D-BF95-806FA42AD4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6A1B83-A8EC-4140-B78B-9CBA9D9979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AF65A-8181-41BF-B67F-7275EC4D32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79C5E-83FC-48CF-9507-6542D4392FF1}" type="datetimeFigureOut">
              <a:rPr lang="en-US" smtClean="0"/>
              <a:t>1/27/2023</a:t>
            </a:fld>
            <a:endParaRPr lang="en-US"/>
          </a:p>
        </p:txBody>
      </p:sp>
      <p:sp>
        <p:nvSpPr>
          <p:cNvPr id="5" name="Footer Placeholder 4">
            <a:extLst>
              <a:ext uri="{FF2B5EF4-FFF2-40B4-BE49-F238E27FC236}">
                <a16:creationId xmlns:a16="http://schemas.microsoft.com/office/drawing/2014/main" id="{7E7AA3B5-C642-4609-AB0D-FA6D5676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640105-5770-46D3-8E7F-A2A648B23F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F6499-94C4-4117-86B5-40A16C734B08}" type="slidenum">
              <a:rPr lang="en-US" smtClean="0"/>
              <a:t>‹#›</a:t>
            </a:fld>
            <a:endParaRPr lang="en-US"/>
          </a:p>
        </p:txBody>
      </p:sp>
    </p:spTree>
    <p:extLst>
      <p:ext uri="{BB962C8B-B14F-4D97-AF65-F5344CB8AC3E}">
        <p14:creationId xmlns:p14="http://schemas.microsoft.com/office/powerpoint/2010/main" val="370123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ncbi.nlm.nih.gov/pubmed/7660392" TargetMode="External"/><Relationship Id="rId2" Type="http://schemas.openxmlformats.org/officeDocument/2006/relationships/hyperlink" Target="https://www.ncbi.nlm.nih.gov/pubmed/25034713" TargetMode="External"/><Relationship Id="rId1" Type="http://schemas.openxmlformats.org/officeDocument/2006/relationships/slideLayout" Target="../slideLayouts/slideLayout2.xml"/><Relationship Id="rId4" Type="http://schemas.openxmlformats.org/officeDocument/2006/relationships/hyperlink" Target="https://www.ncbi.nlm.nih.gov/pubmed/9066458"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dedge.com/authors/rose-ries-md" TargetMode="External"/><Relationship Id="rId2" Type="http://schemas.openxmlformats.org/officeDocument/2006/relationships/hyperlink" Target="https://www.mdedge.com/authors/john-gillean-md"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dditudemag.com/" TargetMode="External"/><Relationship Id="rId2" Type="http://schemas.openxmlformats.org/officeDocument/2006/relationships/hyperlink" Target="https://drjonicewebb.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hyperlink" Target="http://www.drkellygardine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hyperlink" Target="https://www.brainyquote.com/authors/audrey-hepburn-quot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5931C-B7F8-4924-A34B-DAB3FBF588E5}"/>
              </a:ext>
            </a:extLst>
          </p:cNvPr>
          <p:cNvSpPr>
            <a:spLocks noGrp="1"/>
          </p:cNvSpPr>
          <p:nvPr>
            <p:ph type="title"/>
          </p:nvPr>
        </p:nvSpPr>
        <p:spPr/>
        <p:txBody>
          <a:bodyPr/>
          <a:lstStyle/>
          <a:p>
            <a:pPr algn="ctr"/>
            <a:r>
              <a:rPr lang="en-US" b="1" dirty="0"/>
              <a:t>YES, YOU CAN</a:t>
            </a:r>
            <a:br>
              <a:rPr lang="en-US" dirty="0"/>
            </a:br>
            <a:r>
              <a:rPr lang="en-US" dirty="0"/>
              <a:t>Do a quality 15-minute Medication Review</a:t>
            </a:r>
          </a:p>
        </p:txBody>
      </p:sp>
      <p:sp>
        <p:nvSpPr>
          <p:cNvPr id="3" name="Content Placeholder 2">
            <a:extLst>
              <a:ext uri="{FF2B5EF4-FFF2-40B4-BE49-F238E27FC236}">
                <a16:creationId xmlns:a16="http://schemas.microsoft.com/office/drawing/2014/main" id="{8229C635-70B6-4019-8EB5-C46E96B6EA28}"/>
              </a:ext>
            </a:extLst>
          </p:cNvPr>
          <p:cNvSpPr>
            <a:spLocks noGrp="1"/>
          </p:cNvSpPr>
          <p:nvPr>
            <p:ph idx="1"/>
          </p:nvPr>
        </p:nvSpPr>
        <p:spPr/>
        <p:txBody>
          <a:bodyPr>
            <a:normAutofit/>
          </a:bodyPr>
          <a:lstStyle/>
          <a:p>
            <a:pPr marL="0" indent="0" algn="ctr">
              <a:buNone/>
            </a:pPr>
            <a:r>
              <a:rPr lang="en-US" sz="3600" b="1" dirty="0"/>
              <a:t>Keeping it Real </a:t>
            </a:r>
          </a:p>
          <a:p>
            <a:pPr marL="0" indent="0" algn="ctr">
              <a:buNone/>
            </a:pPr>
            <a:r>
              <a:rPr lang="en-US" sz="3600" b="1" dirty="0"/>
              <a:t>with</a:t>
            </a:r>
          </a:p>
          <a:p>
            <a:pPr marL="0" indent="0" algn="ctr">
              <a:buNone/>
            </a:pPr>
            <a:r>
              <a:rPr lang="en-US" sz="3600" b="1" dirty="0"/>
              <a:t>Dr. Kelly Gardiner Ph.D., PMHNP, CNS, BC</a:t>
            </a:r>
          </a:p>
        </p:txBody>
      </p:sp>
    </p:spTree>
    <p:extLst>
      <p:ext uri="{BB962C8B-B14F-4D97-AF65-F5344CB8AC3E}">
        <p14:creationId xmlns:p14="http://schemas.microsoft.com/office/powerpoint/2010/main" val="1281746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CDECC-DD11-4004-A0BE-388C54A4E5AD}"/>
              </a:ext>
            </a:extLst>
          </p:cNvPr>
          <p:cNvSpPr>
            <a:spLocks noGrp="1"/>
          </p:cNvSpPr>
          <p:nvPr>
            <p:ph type="title"/>
          </p:nvPr>
        </p:nvSpPr>
        <p:spPr/>
        <p:txBody>
          <a:bodyPr/>
          <a:lstStyle/>
          <a:p>
            <a:r>
              <a:rPr lang="en-US" dirty="0"/>
              <a:t>Checklist continued</a:t>
            </a:r>
          </a:p>
        </p:txBody>
      </p:sp>
      <p:sp>
        <p:nvSpPr>
          <p:cNvPr id="3" name="Content Placeholder 2">
            <a:extLst>
              <a:ext uri="{FF2B5EF4-FFF2-40B4-BE49-F238E27FC236}">
                <a16:creationId xmlns:a16="http://schemas.microsoft.com/office/drawing/2014/main" id="{08FAC2B8-5864-4CDE-87EE-0517D076761C}"/>
              </a:ext>
            </a:extLst>
          </p:cNvPr>
          <p:cNvSpPr>
            <a:spLocks noGrp="1"/>
          </p:cNvSpPr>
          <p:nvPr>
            <p:ph idx="1"/>
          </p:nvPr>
        </p:nvSpPr>
        <p:spPr>
          <a:xfrm>
            <a:off x="838200" y="1413163"/>
            <a:ext cx="10515600" cy="5079711"/>
          </a:xfrm>
        </p:spPr>
        <p:txBody>
          <a:bodyPr>
            <a:normAutofit fontScale="77500" lnSpcReduction="20000"/>
          </a:bodyPr>
          <a:lstStyle/>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Feeling guilty all the time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Overly sensitive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Panic Attacks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triggers? Could be cardiac ask for cardiac monitor and/or cardiology consultation) rule out medical first!!! If waking up with them, need to rule out sleep apnea if questions to sleep indicate such. Don’t be a diagnostic </a:t>
            </a:r>
            <a:r>
              <a:rPr lang="en-US" sz="1800" i="1" dirty="0" err="1">
                <a:effectLst/>
                <a:latin typeface="Calibri" panose="020F0502020204030204" pitchFamily="34" charset="0"/>
                <a:ea typeface="Times New Roman" panose="02020603050405020304" pitchFamily="18" charset="0"/>
                <a:cs typeface="Calibri" panose="020F0502020204030204" pitchFamily="34" charset="0"/>
              </a:rPr>
              <a:t>overshadower</a:t>
            </a:r>
            <a:r>
              <a:rPr lang="en-US" sz="1800" i="1" dirty="0">
                <a:effectLst/>
                <a:latin typeface="Calibri" panose="020F0502020204030204" pitchFamily="34" charset="0"/>
                <a:ea typeface="Times New Roman" panose="02020603050405020304" pitchFamily="18" charset="0"/>
                <a:cs typeface="Calibri" panose="020F0502020204030204" pitchFamily="34" charset="0"/>
              </a:rPr>
              <a:t>.</a:t>
            </a:r>
          </a:p>
          <a:p>
            <a:pPr marL="0" marR="0">
              <a:lnSpc>
                <a:spcPct val="115000"/>
              </a:lnSpc>
              <a:spcBef>
                <a:spcPts val="0"/>
              </a:spcBef>
              <a:spcAft>
                <a:spcPts val="1000"/>
              </a:spcAft>
            </a:pPr>
            <a:r>
              <a:rPr lang="en-US" sz="2000" i="1"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--“Experts implicate AF as the cause of nearly one-third of all ischemic strokes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Stroke</a:t>
            </a:r>
            <a:r>
              <a:rPr lang="en-US" sz="2000" i="1"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 2014;45:2599-605). </a:t>
            </a:r>
            <a:r>
              <a:rPr lang="en-US" sz="2000" b="1" dirty="0">
                <a:effectLst/>
                <a:latin typeface="Calibri" panose="020F0502020204030204" pitchFamily="34" charset="0"/>
                <a:ea typeface="Times New Roman" panose="02020603050405020304" pitchFamily="18" charset="0"/>
                <a:cs typeface="Calibri" panose="020F0502020204030204" pitchFamily="34" charset="0"/>
              </a:rPr>
              <a:t>In addition, about 1 in 5 people who experience an AF-related stroke remain unaware of their arrhythmia until they have a cerebrovascular event </a:t>
            </a:r>
            <a:r>
              <a:rPr lang="en-US" sz="2000" dirty="0">
                <a:effectLst/>
                <a:latin typeface="Calibri" panose="020F0502020204030204" pitchFamily="34" charset="0"/>
                <a:ea typeface="Times New Roman" panose="02020603050405020304" pitchFamily="18" charset="0"/>
                <a:cs typeface="Calibri" panose="020F0502020204030204" pitchFamily="34" charset="0"/>
              </a:rPr>
              <a:t>(</a:t>
            </a:r>
            <a:r>
              <a:rPr lang="en-US" sz="20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 </a:t>
            </a:r>
            <a:r>
              <a:rPr lang="en-US" sz="2000" i="1"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Stroke</a:t>
            </a:r>
            <a:r>
              <a:rPr lang="en-US" sz="20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 1995;26:1527). Others may report having had a panic attack or anxiety.</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600"/>
              </a:spcAft>
            </a:pPr>
            <a:r>
              <a:rPr lang="en-US" sz="2000" b="1" u="sng" dirty="0">
                <a:effectLst/>
                <a:latin typeface="Calibri" panose="020F0502020204030204" pitchFamily="34" charset="0"/>
                <a:ea typeface="Times New Roman" panose="02020603050405020304" pitchFamily="18" charset="0"/>
                <a:cs typeface="Calibri" panose="020F0502020204030204" pitchFamily="34" charset="0"/>
              </a:rPr>
              <a:t>--UNBELIEVABLE!!!!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US" sz="20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According to DSM-IV, the </a:t>
            </a: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criteria for panic disorder</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were </a:t>
            </a: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fulfilled by 67% of patients.</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Paroxysmal supraventricular tachycardia was unrecognized after initial medical evaluation in 59 patients (55%), including 13 (41%) of 32 patients with ventricular preexcitation by electrocardiogram, and remained unrecognized for a median of 3.3 years. </a:t>
            </a:r>
            <a:r>
              <a:rPr lang="en-US"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Prior to eventual identification of PSVT, physicians (non-psychiatrists) attributed symptoms to panic, anxiety, or stress in 32 (54%) of the 59 patients.”</a:t>
            </a:r>
            <a:r>
              <a:rPr lang="en-US" sz="2000" b="1" dirty="0">
                <a:effectLst/>
                <a:latin typeface="Calibri" panose="020F0502020204030204" pitchFamily="34" charset="0"/>
                <a:ea typeface="Times New Roman" panose="02020603050405020304" pitchFamily="18" charset="0"/>
                <a:cs typeface="Calibri" panose="020F0502020204030204" pitchFamily="34" charset="0"/>
              </a:rPr>
              <a:t> </a:t>
            </a:r>
            <a:r>
              <a:rPr lang="en-US" sz="20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https://www.ncbi.nlm.nih.gov/pubmed/9066458</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Thinking too much about bad things or everything? Cannot calm your  mind.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Picking or harming your skin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(excessive tatts or piercings??)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--pox marks on skin, when was last tatt/pierce, how many on body, how often (you may need to give them info on SIB)</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b="1" dirty="0">
                <a:effectLst/>
                <a:latin typeface="Calibri" panose="020F0502020204030204" pitchFamily="34" charset="0"/>
                <a:ea typeface="Times New Roman" panose="02020603050405020304" pitchFamily="18" charset="0"/>
              </a:rPr>
              <a:t>Rituals where you have to touch a door when you enter a room, </a:t>
            </a:r>
            <a:r>
              <a:rPr lang="en-US" sz="1800" b="1" dirty="0" err="1">
                <a:effectLst/>
                <a:latin typeface="Calibri" panose="020F0502020204030204" pitchFamily="34" charset="0"/>
                <a:ea typeface="Times New Roman" panose="02020603050405020304" pitchFamily="18" charset="0"/>
              </a:rPr>
              <a:t>etc</a:t>
            </a:r>
            <a:endParaRPr lang="en-US" dirty="0"/>
          </a:p>
        </p:txBody>
      </p:sp>
    </p:spTree>
    <p:extLst>
      <p:ext uri="{BB962C8B-B14F-4D97-AF65-F5344CB8AC3E}">
        <p14:creationId xmlns:p14="http://schemas.microsoft.com/office/powerpoint/2010/main" val="2449798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DDE6D0F-F0AF-4E0B-965D-C0232C98CB2F}"/>
              </a:ext>
            </a:extLst>
          </p:cNvPr>
          <p:cNvSpPr>
            <a:spLocks noGrp="1"/>
          </p:cNvSpPr>
          <p:nvPr>
            <p:ph type="title"/>
          </p:nvPr>
        </p:nvSpPr>
        <p:spPr>
          <a:xfrm>
            <a:off x="1098468" y="885651"/>
            <a:ext cx="3229803" cy="4624603"/>
          </a:xfrm>
        </p:spPr>
        <p:txBody>
          <a:bodyPr>
            <a:normAutofit/>
          </a:bodyPr>
          <a:lstStyle/>
          <a:p>
            <a:r>
              <a:rPr lang="en-US">
                <a:solidFill>
                  <a:srgbClr val="FFFFFF"/>
                </a:solidFill>
              </a:rPr>
              <a:t>Check list continued</a:t>
            </a:r>
          </a:p>
        </p:txBody>
      </p:sp>
      <p:sp>
        <p:nvSpPr>
          <p:cNvPr id="3" name="Content Placeholder 2">
            <a:extLst>
              <a:ext uri="{FF2B5EF4-FFF2-40B4-BE49-F238E27FC236}">
                <a16:creationId xmlns:a16="http://schemas.microsoft.com/office/drawing/2014/main" id="{82609790-7A4E-4B6C-86EA-028515C9ECAD}"/>
              </a:ext>
            </a:extLst>
          </p:cNvPr>
          <p:cNvSpPr>
            <a:spLocks noGrp="1"/>
          </p:cNvSpPr>
          <p:nvPr>
            <p:ph idx="1"/>
          </p:nvPr>
        </p:nvSpPr>
        <p:spPr>
          <a:xfrm>
            <a:off x="4978708" y="885651"/>
            <a:ext cx="6525220" cy="4616849"/>
          </a:xfrm>
        </p:spPr>
        <p:txBody>
          <a:bodyPr anchor="ctr">
            <a:normAutofit lnSpcReduction="10000"/>
          </a:bodyPr>
          <a:lstStyle/>
          <a:p>
            <a:r>
              <a:rPr lang="en-US" sz="1700" dirty="0"/>
              <a:t>Auditory (from inside the head i.e. </a:t>
            </a:r>
            <a:r>
              <a:rPr lang="en-US" sz="1700" b="1" u="sng" dirty="0"/>
              <a:t>intrusive thoughts </a:t>
            </a:r>
            <a:r>
              <a:rPr lang="en-US" sz="1700" dirty="0"/>
              <a:t>or actually hearing someone in the room, only upon waking or falling asleep which could be narcolepsy or other sleep disorder?)</a:t>
            </a:r>
          </a:p>
          <a:p>
            <a:r>
              <a:rPr lang="en-US" sz="1700" dirty="0"/>
              <a:t>Visual (rule out Charles Bonnet syndrome i.e. seeing things that look like mice running across the room, bugs on the walls or floor, etc.)</a:t>
            </a:r>
          </a:p>
          <a:p>
            <a:r>
              <a:rPr lang="en-US" sz="1700" dirty="0"/>
              <a:t>Olfactory (triggers, what type of odor, tired afterwards, headaches afterwards=possible seizure)</a:t>
            </a:r>
          </a:p>
          <a:p>
            <a:r>
              <a:rPr lang="en-US" sz="1700" dirty="0"/>
              <a:t>Tactile (bugs crawling on the skin may be dry skin, substance withdrawal)</a:t>
            </a:r>
          </a:p>
          <a:p>
            <a:r>
              <a:rPr lang="en-US" sz="1700" dirty="0"/>
              <a:t>Bedwetting or incontinence while awake (request neuro consult to r/o seizures, not making it to the toilet on time doesn’t count)</a:t>
            </a:r>
          </a:p>
          <a:p>
            <a:r>
              <a:rPr lang="en-US" sz="1700" dirty="0"/>
              <a:t>Birth Control </a:t>
            </a:r>
          </a:p>
          <a:p>
            <a:r>
              <a:rPr lang="en-US" sz="1700" dirty="0"/>
              <a:t>What keeps the person from harm to self or others?</a:t>
            </a:r>
          </a:p>
          <a:p>
            <a:r>
              <a:rPr lang="en-US" sz="1700" dirty="0"/>
              <a:t>Send a letter to the PCP for a neurological consultation due to hallucinations, especially if olfactory/tactile. Wouldn’t you want a neuro eval if you started hearing or seeing things others do not?</a:t>
            </a:r>
          </a:p>
          <a:p>
            <a:endParaRPr lang="en-US" sz="1700" dirty="0"/>
          </a:p>
        </p:txBody>
      </p:sp>
    </p:spTree>
    <p:extLst>
      <p:ext uri="{BB962C8B-B14F-4D97-AF65-F5344CB8AC3E}">
        <p14:creationId xmlns:p14="http://schemas.microsoft.com/office/powerpoint/2010/main" val="404197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4AACF-26A8-4887-B48B-A80EF6DCDC49}"/>
              </a:ext>
            </a:extLst>
          </p:cNvPr>
          <p:cNvSpPr>
            <a:spLocks noGrp="1"/>
          </p:cNvSpPr>
          <p:nvPr>
            <p:ph type="title"/>
          </p:nvPr>
        </p:nvSpPr>
        <p:spPr/>
        <p:txBody>
          <a:bodyPr/>
          <a:lstStyle/>
          <a:p>
            <a:r>
              <a:rPr lang="en-US" dirty="0"/>
              <a:t>NOTE SAMPLE</a:t>
            </a:r>
          </a:p>
        </p:txBody>
      </p:sp>
      <p:sp>
        <p:nvSpPr>
          <p:cNvPr id="3" name="Content Placeholder 2">
            <a:extLst>
              <a:ext uri="{FF2B5EF4-FFF2-40B4-BE49-F238E27FC236}">
                <a16:creationId xmlns:a16="http://schemas.microsoft.com/office/drawing/2014/main" id="{92C808C0-C31D-4C1D-A0FA-AA8E59A32187}"/>
              </a:ext>
            </a:extLst>
          </p:cNvPr>
          <p:cNvSpPr>
            <a:spLocks noGrp="1"/>
          </p:cNvSpPr>
          <p:nvPr>
            <p:ph idx="1"/>
          </p:nvPr>
        </p:nvSpPr>
        <p:spPr/>
        <p:txBody>
          <a:bodyPr/>
          <a:lstStyle/>
          <a:p>
            <a:r>
              <a:rPr lang="en-US" dirty="0"/>
              <a:t>LAST SEEN 3/3/2022: *cut and paste symptoms here*</a:t>
            </a:r>
          </a:p>
          <a:p>
            <a:r>
              <a:rPr lang="en-US" dirty="0"/>
              <a:t>PLAN 3/3/2022: **cut and paste it here** </a:t>
            </a:r>
          </a:p>
          <a:p>
            <a:r>
              <a:rPr lang="en-US" dirty="0"/>
              <a:t>TODAY: Jimmy has the quit smoking patches but isn’t ready to use them yet. He still needs to see a dentist. He denies any side effects to the medication and is taking it daily. </a:t>
            </a:r>
          </a:p>
          <a:p>
            <a:r>
              <a:rPr lang="en-US" dirty="0"/>
              <a:t>SYMPTOMS: He reports: **check list info goes here**</a:t>
            </a:r>
          </a:p>
          <a:p>
            <a:r>
              <a:rPr lang="en-US" dirty="0"/>
              <a:t>This way you can </a:t>
            </a:r>
            <a:r>
              <a:rPr lang="en-US" b="1" dirty="0"/>
              <a:t>compare symptoms </a:t>
            </a:r>
            <a:r>
              <a:rPr lang="en-US" dirty="0"/>
              <a:t>between visits</a:t>
            </a:r>
          </a:p>
        </p:txBody>
      </p:sp>
    </p:spTree>
    <p:extLst>
      <p:ext uri="{BB962C8B-B14F-4D97-AF65-F5344CB8AC3E}">
        <p14:creationId xmlns:p14="http://schemas.microsoft.com/office/powerpoint/2010/main" val="1728663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59F2-3892-4182-B014-FA1F58E090DE}"/>
              </a:ext>
            </a:extLst>
          </p:cNvPr>
          <p:cNvSpPr>
            <a:spLocks noGrp="1"/>
          </p:cNvSpPr>
          <p:nvPr>
            <p:ph type="title"/>
          </p:nvPr>
        </p:nvSpPr>
        <p:spPr/>
        <p:txBody>
          <a:bodyPr/>
          <a:lstStyle/>
          <a:p>
            <a:r>
              <a:rPr lang="en-US" dirty="0"/>
              <a:t>Sample of </a:t>
            </a:r>
            <a:r>
              <a:rPr lang="en-US"/>
              <a:t>a bad note:</a:t>
            </a:r>
          </a:p>
        </p:txBody>
      </p:sp>
      <p:sp>
        <p:nvSpPr>
          <p:cNvPr id="3" name="Content Placeholder 2">
            <a:extLst>
              <a:ext uri="{FF2B5EF4-FFF2-40B4-BE49-F238E27FC236}">
                <a16:creationId xmlns:a16="http://schemas.microsoft.com/office/drawing/2014/main" id="{D8DDB6F1-D8C4-4584-BED9-FBA7A37E26B6}"/>
              </a:ext>
            </a:extLst>
          </p:cNvPr>
          <p:cNvSpPr>
            <a:spLocks noGrp="1"/>
          </p:cNvSpPr>
          <p:nvPr>
            <p:ph idx="1"/>
          </p:nvPr>
        </p:nvSpPr>
        <p:spPr/>
        <p:txBody>
          <a:bodyPr>
            <a:normAutofit lnSpcReduction="10000"/>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October 2021 saw a PMHNP here and was given a mood disorder diagnosis and put on abilify 5mg then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wellbutrin</a:t>
            </a:r>
            <a:r>
              <a:rPr lang="en-US" sz="1800" dirty="0">
                <a:effectLst/>
                <a:latin typeface="Calibri" panose="020F0502020204030204" pitchFamily="34" charset="0"/>
                <a:ea typeface="Calibri" panose="020F0502020204030204" pitchFamily="34" charset="0"/>
                <a:cs typeface="Times New Roman" panose="02020603050405020304" pitchFamily="18" charset="0"/>
              </a:rPr>
              <a:t> was added to it due to depression. NP reported: "Client reports sadness, and depression. He endorses irritability, loss of interest in doing normal activities, fatigue, insomnia, worthlessness, hopelessness, anxiety, decrease concentration, racing thoughts, frequent mood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changes,decrease</a:t>
            </a:r>
            <a:r>
              <a:rPr lang="en-US" sz="1800" dirty="0">
                <a:effectLst/>
                <a:latin typeface="Calibri" panose="020F0502020204030204" pitchFamily="34" charset="0"/>
                <a:ea typeface="Calibri" panose="020F0502020204030204" pitchFamily="34" charset="0"/>
                <a:cs typeface="Times New Roman" panose="02020603050405020304" pitchFamily="18" charset="0"/>
              </a:rPr>
              <a:t> need for sleep, frequent arguments, talkativeness, and flight of ideas x 2 years. He states "tried psychotherapy but didn't feel the benefits". He endorses delusions and paranoia at times.“</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gn="l"/>
            <a:r>
              <a:rPr lang="en-US" sz="1600" b="0" i="0" dirty="0">
                <a:solidFill>
                  <a:srgbClr val="313131"/>
                </a:solidFill>
                <a:effectLst/>
                <a:latin typeface="ProximaNova"/>
              </a:rPr>
              <a:t>“The definition of “endorse” in Merriam-Webster</a:t>
            </a:r>
            <a:r>
              <a:rPr lang="en-US" sz="1600" b="0" i="0" baseline="30000" dirty="0">
                <a:solidFill>
                  <a:srgbClr val="313131"/>
                </a:solidFill>
                <a:effectLst/>
                <a:latin typeface="ProximaNova"/>
              </a:rPr>
              <a:t>15</a:t>
            </a:r>
            <a:r>
              <a:rPr lang="en-US" sz="1600" b="0" i="0" dirty="0">
                <a:solidFill>
                  <a:srgbClr val="313131"/>
                </a:solidFill>
                <a:effectLst/>
                <a:latin typeface="ProximaNova"/>
              </a:rPr>
              <a:t> and Oxford Dictionaries</a:t>
            </a:r>
            <a:r>
              <a:rPr lang="en-US" sz="1600" b="0" i="0" baseline="30000" dirty="0">
                <a:solidFill>
                  <a:srgbClr val="313131"/>
                </a:solidFill>
                <a:effectLst/>
                <a:latin typeface="ProximaNova"/>
              </a:rPr>
              <a:t>16</a:t>
            </a:r>
            <a:r>
              <a:rPr lang="en-US" sz="1600" b="0" i="0" dirty="0">
                <a:solidFill>
                  <a:srgbClr val="313131"/>
                </a:solidFill>
                <a:effectLst/>
                <a:latin typeface="ProximaNova"/>
              </a:rPr>
              <a:t> includes:</a:t>
            </a:r>
            <a:br>
              <a:rPr lang="en-US" sz="1600" b="0" i="0" dirty="0">
                <a:solidFill>
                  <a:srgbClr val="313131"/>
                </a:solidFill>
                <a:effectLst/>
                <a:latin typeface="ProximaNova"/>
              </a:rPr>
            </a:br>
            <a:r>
              <a:rPr lang="en-US" sz="1600" b="0" i="0" dirty="0">
                <a:solidFill>
                  <a:srgbClr val="313131"/>
                </a:solidFill>
                <a:effectLst/>
                <a:latin typeface="ProximaNova"/>
              </a:rPr>
              <a:t>• inscribing or signing a legal docu­ment, check, or bill</a:t>
            </a:r>
            <a:br>
              <a:rPr lang="en-US" sz="1600" b="0" i="0" dirty="0">
                <a:solidFill>
                  <a:srgbClr val="313131"/>
                </a:solidFill>
                <a:effectLst/>
                <a:latin typeface="ProximaNova"/>
              </a:rPr>
            </a:br>
            <a:r>
              <a:rPr lang="en-US" sz="1600" b="0" i="0" dirty="0">
                <a:solidFill>
                  <a:srgbClr val="313131"/>
                </a:solidFill>
                <a:effectLst/>
                <a:latin typeface="ProximaNova"/>
              </a:rPr>
              <a:t>• approving or recommending an idea, product, or candidate.</a:t>
            </a:r>
          </a:p>
          <a:p>
            <a:pPr algn="l"/>
            <a:r>
              <a:rPr lang="en-US" sz="1600" b="0" i="0" dirty="0">
                <a:solidFill>
                  <a:srgbClr val="313131"/>
                </a:solidFill>
                <a:effectLst/>
                <a:latin typeface="ProximaNova"/>
              </a:rPr>
              <a:t>We believe that using “endorse” in a psychiatric context could create confusion among medical trainees and professionals who are familiar with the correct meanings of the word.”</a:t>
            </a:r>
          </a:p>
          <a:p>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1" i="0" u="none" strike="noStrike" cap="none" normalizeH="0" baseline="0" dirty="0">
                <a:ln>
                  <a:noFill/>
                </a:ln>
                <a:solidFill>
                  <a:srgbClr val="4D4D4D"/>
                </a:solidFill>
                <a:effectLst/>
                <a:latin typeface="Manrope-Bold"/>
              </a:rPr>
              <a:t>Should the use of ‘endorse’ be endorsed in writing in psychiatry?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700" b="0" i="1" u="none" strike="noStrike" cap="none" normalizeH="0" baseline="0" dirty="0">
                <a:ln>
                  <a:noFill/>
                </a:ln>
                <a:solidFill>
                  <a:srgbClr val="000000"/>
                </a:solidFill>
                <a:effectLst/>
                <a:latin typeface="Manrope"/>
              </a:rPr>
              <a:t>Current Psychiatry</a:t>
            </a:r>
            <a:r>
              <a:rPr kumimoji="0" lang="en-US" altLang="en-US" sz="1700" b="0" i="0" u="none" strike="noStrike" cap="none" normalizeH="0" baseline="0" dirty="0">
                <a:ln>
                  <a:noFill/>
                </a:ln>
                <a:solidFill>
                  <a:srgbClr val="000000"/>
                </a:solidFill>
                <a:effectLst/>
                <a:latin typeface="Manrope"/>
              </a:rPr>
              <a:t>. 2015 January;14(1):e1-e3</a:t>
            </a:r>
            <a:endParaRPr kumimoji="0" lang="en-US" altLang="en-US" sz="1700" b="0" i="0" u="none" strike="noStrike" cap="none" normalizeH="0" baseline="0" dirty="0">
              <a:ln>
                <a:noFill/>
              </a:ln>
              <a:solidFill>
                <a:schemeClr val="tx1"/>
              </a:solidFill>
              <a:effectLst/>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dirty="0">
                <a:ln>
                  <a:noFill/>
                </a:ln>
                <a:solidFill>
                  <a:srgbClr val="000000"/>
                </a:solidFill>
                <a:effectLst/>
                <a:latin typeface="Manrope"/>
              </a:rPr>
              <a:t>By</a:t>
            </a:r>
            <a:r>
              <a:rPr kumimoji="0" lang="en-US" altLang="en-US" sz="1700" b="1" i="0" u="none" strike="noStrike" cap="none" normalizeH="0" dirty="0">
                <a:ln>
                  <a:noFill/>
                </a:ln>
                <a:solidFill>
                  <a:srgbClr val="000000"/>
                </a:solidFill>
                <a:effectLst/>
                <a:latin typeface="Manrope"/>
              </a:rPr>
              <a:t> </a:t>
            </a:r>
            <a:r>
              <a:rPr kumimoji="0" lang="en-US" altLang="en-US" sz="1700" b="0" i="0" u="none" strike="noStrike" cap="none" normalizeH="0" dirty="0">
                <a:ln>
                  <a:noFill/>
                </a:ln>
                <a:solidFill>
                  <a:srgbClr val="255CCD"/>
                </a:solidFill>
                <a:effectLst/>
                <a:latin typeface="Manrope"/>
                <a:hlinkClick r:id="rId2"/>
              </a:rPr>
              <a:t>John A. </a:t>
            </a:r>
            <a:r>
              <a:rPr kumimoji="0" lang="en-US" altLang="en-US" sz="1700" b="0" i="0" u="none" strike="noStrike" cap="none" normalizeH="0" dirty="0" err="1">
                <a:ln>
                  <a:noFill/>
                </a:ln>
                <a:solidFill>
                  <a:srgbClr val="255CCD"/>
                </a:solidFill>
                <a:effectLst/>
                <a:latin typeface="Manrope"/>
                <a:hlinkClick r:id="rId2"/>
              </a:rPr>
              <a:t>Gillean</a:t>
            </a:r>
            <a:r>
              <a:rPr kumimoji="0" lang="en-US" altLang="en-US" sz="1700" b="0" i="0" u="none" strike="noStrike" cap="none" normalizeH="0" dirty="0">
                <a:ln>
                  <a:noFill/>
                </a:ln>
                <a:solidFill>
                  <a:srgbClr val="255CCD"/>
                </a:solidFill>
                <a:effectLst/>
                <a:latin typeface="Manrope"/>
                <a:hlinkClick r:id="rId2"/>
              </a:rPr>
              <a:t>, MD</a:t>
            </a:r>
            <a:r>
              <a:rPr kumimoji="0" lang="en-US" altLang="en-US" sz="1700" b="0" i="0" u="none" strike="noStrike" cap="none" normalizeH="0" dirty="0">
                <a:ln>
                  <a:noFill/>
                </a:ln>
                <a:solidFill>
                  <a:srgbClr val="000000"/>
                </a:solidFill>
                <a:effectLst/>
                <a:latin typeface="Manrope"/>
              </a:rPr>
              <a:t> </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700" b="0" i="0" u="none" strike="noStrike" cap="none" normalizeH="0" dirty="0">
                <a:ln>
                  <a:noFill/>
                </a:ln>
                <a:solidFill>
                  <a:srgbClr val="000000"/>
                </a:solidFill>
                <a:effectLst/>
                <a:latin typeface="Manrope"/>
              </a:rPr>
              <a:t> </a:t>
            </a:r>
            <a:r>
              <a:rPr kumimoji="0" lang="en-US" altLang="en-US" sz="1700" b="0" i="0" u="none" strike="noStrike" cap="none" normalizeH="0" dirty="0">
                <a:ln>
                  <a:noFill/>
                </a:ln>
                <a:solidFill>
                  <a:srgbClr val="255CCD"/>
                </a:solidFill>
                <a:effectLst/>
                <a:latin typeface="Manrope"/>
                <a:hlinkClick r:id="rId3"/>
              </a:rPr>
              <a:t>Rose </a:t>
            </a:r>
            <a:r>
              <a:rPr kumimoji="0" lang="en-US" altLang="en-US" sz="1700" b="0" i="0" u="none" strike="noStrike" cap="none" normalizeH="0" dirty="0" err="1">
                <a:ln>
                  <a:noFill/>
                </a:ln>
                <a:solidFill>
                  <a:srgbClr val="255CCD"/>
                </a:solidFill>
                <a:effectLst/>
                <a:latin typeface="Manrope"/>
                <a:hlinkClick r:id="rId3"/>
              </a:rPr>
              <a:t>Ries</a:t>
            </a:r>
            <a:r>
              <a:rPr kumimoji="0" lang="en-US" altLang="en-US" sz="1700" b="0" i="0" u="none" strike="noStrike" cap="none" normalizeH="0" dirty="0">
                <a:ln>
                  <a:noFill/>
                </a:ln>
                <a:solidFill>
                  <a:srgbClr val="255CCD"/>
                </a:solidFill>
                <a:effectLst/>
                <a:latin typeface="Manrope"/>
                <a:hlinkClick r:id="rId3"/>
              </a:rPr>
              <a:t>, MD</a:t>
            </a:r>
            <a:endParaRPr kumimoji="0" lang="en-US" altLang="en-US" sz="1700" b="0" i="0" u="none" strike="noStrike" cap="none" normalizeH="0" dirty="0">
              <a:ln>
                <a:noFill/>
              </a:ln>
              <a:solidFill>
                <a:srgbClr val="000000"/>
              </a:solidFill>
              <a:effectLst/>
              <a:latin typeface="Manrope"/>
            </a:endParaRPr>
          </a:p>
          <a:p>
            <a:endParaRPr lang="en-US" dirty="0"/>
          </a:p>
        </p:txBody>
      </p:sp>
      <p:sp>
        <p:nvSpPr>
          <p:cNvPr id="4" name="Rectangle 1">
            <a:extLst>
              <a:ext uri="{FF2B5EF4-FFF2-40B4-BE49-F238E27FC236}">
                <a16:creationId xmlns:a16="http://schemas.microsoft.com/office/drawing/2014/main" id="{F999FD4D-A7DA-4EE7-8D4A-C7F95D7C3CB0}"/>
              </a:ext>
            </a:extLst>
          </p:cNvPr>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8861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DF3091-9E62-4BCD-97DC-5CEF439E4131}"/>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What the hell are you treating?</a:t>
            </a:r>
          </a:p>
        </p:txBody>
      </p:sp>
      <p:graphicFrame>
        <p:nvGraphicFramePr>
          <p:cNvPr id="5" name="Content Placeholder 2">
            <a:extLst>
              <a:ext uri="{FF2B5EF4-FFF2-40B4-BE49-F238E27FC236}">
                <a16:creationId xmlns:a16="http://schemas.microsoft.com/office/drawing/2014/main" id="{66352376-8C73-43C6-9296-98912F40E0E4}"/>
              </a:ext>
            </a:extLst>
          </p:cNvPr>
          <p:cNvGraphicFramePr>
            <a:graphicFrameLocks noGrp="1"/>
          </p:cNvGraphicFramePr>
          <p:nvPr>
            <p:ph idx="1"/>
            <p:extLst>
              <p:ext uri="{D42A27DB-BD31-4B8C-83A1-F6EECF244321}">
                <p14:modId xmlns:p14="http://schemas.microsoft.com/office/powerpoint/2010/main" val="62694091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0953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829D3DB-F01B-4655-85F2-CC4F8B0AF45C}"/>
              </a:ext>
            </a:extLst>
          </p:cNvPr>
          <p:cNvSpPr>
            <a:spLocks noGrp="1"/>
          </p:cNvSpPr>
          <p:nvPr>
            <p:ph type="title"/>
          </p:nvPr>
        </p:nvSpPr>
        <p:spPr>
          <a:xfrm>
            <a:off x="1098468" y="885651"/>
            <a:ext cx="3229803" cy="4624603"/>
          </a:xfrm>
        </p:spPr>
        <p:txBody>
          <a:bodyPr>
            <a:normAutofit/>
          </a:bodyPr>
          <a:lstStyle/>
          <a:p>
            <a:r>
              <a:rPr lang="en-US">
                <a:solidFill>
                  <a:srgbClr val="FFFFFF"/>
                </a:solidFill>
              </a:rPr>
              <a:t>Do the checklist correctly:</a:t>
            </a:r>
          </a:p>
        </p:txBody>
      </p:sp>
      <p:sp>
        <p:nvSpPr>
          <p:cNvPr id="3" name="Content Placeholder 2">
            <a:extLst>
              <a:ext uri="{FF2B5EF4-FFF2-40B4-BE49-F238E27FC236}">
                <a16:creationId xmlns:a16="http://schemas.microsoft.com/office/drawing/2014/main" id="{28DD6F4B-78C7-4EB4-8777-4A6A9CB5340D}"/>
              </a:ext>
            </a:extLst>
          </p:cNvPr>
          <p:cNvSpPr>
            <a:spLocks noGrp="1"/>
          </p:cNvSpPr>
          <p:nvPr>
            <p:ph idx="1"/>
          </p:nvPr>
        </p:nvSpPr>
        <p:spPr>
          <a:xfrm>
            <a:off x="4978708" y="885651"/>
            <a:ext cx="6525220" cy="4616849"/>
          </a:xfrm>
        </p:spPr>
        <p:txBody>
          <a:bodyPr anchor="ctr">
            <a:normAutofit/>
          </a:bodyPr>
          <a:lstStyle/>
          <a:p>
            <a:r>
              <a:rPr lang="en-US" sz="2400" dirty="0"/>
              <a:t>As an RN, you should know how to elaborate on each question from the checklist. </a:t>
            </a:r>
          </a:p>
          <a:p>
            <a:r>
              <a:rPr lang="en-US" sz="2400" dirty="0"/>
              <a:t>Feel free to create your own list</a:t>
            </a:r>
          </a:p>
          <a:p>
            <a:r>
              <a:rPr lang="en-US" sz="2400" dirty="0"/>
              <a:t>My patients know the list, usually after a few visits they hand it back to me and say, “none of these anymore”. </a:t>
            </a:r>
          </a:p>
        </p:txBody>
      </p:sp>
    </p:spTree>
    <p:extLst>
      <p:ext uri="{BB962C8B-B14F-4D97-AF65-F5344CB8AC3E}">
        <p14:creationId xmlns:p14="http://schemas.microsoft.com/office/powerpoint/2010/main" val="405679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7408180-A064-48FE-AA1A-B2AA73E0BBEE}"/>
              </a:ext>
            </a:extLst>
          </p:cNvPr>
          <p:cNvSpPr>
            <a:spLocks noGrp="1"/>
          </p:cNvSpPr>
          <p:nvPr>
            <p:ph type="title"/>
          </p:nvPr>
        </p:nvSpPr>
        <p:spPr>
          <a:xfrm>
            <a:off x="1098468" y="885651"/>
            <a:ext cx="3229803" cy="4624603"/>
          </a:xfrm>
        </p:spPr>
        <p:txBody>
          <a:bodyPr>
            <a:normAutofit/>
          </a:bodyPr>
          <a:lstStyle/>
          <a:p>
            <a:r>
              <a:rPr lang="en-US">
                <a:solidFill>
                  <a:srgbClr val="FFFFFF"/>
                </a:solidFill>
              </a:rPr>
              <a:t>What professional check lists should I use?</a:t>
            </a:r>
          </a:p>
        </p:txBody>
      </p:sp>
      <p:sp>
        <p:nvSpPr>
          <p:cNvPr id="3" name="Content Placeholder 2">
            <a:extLst>
              <a:ext uri="{FF2B5EF4-FFF2-40B4-BE49-F238E27FC236}">
                <a16:creationId xmlns:a16="http://schemas.microsoft.com/office/drawing/2014/main" id="{73503345-7B9C-4302-8A23-844570E0E521}"/>
              </a:ext>
            </a:extLst>
          </p:cNvPr>
          <p:cNvSpPr>
            <a:spLocks noGrp="1"/>
          </p:cNvSpPr>
          <p:nvPr>
            <p:ph idx="1"/>
          </p:nvPr>
        </p:nvSpPr>
        <p:spPr>
          <a:xfrm>
            <a:off x="4978708" y="885651"/>
            <a:ext cx="6525220" cy="4616849"/>
          </a:xfrm>
        </p:spPr>
        <p:txBody>
          <a:bodyPr anchor="ctr">
            <a:normAutofit/>
          </a:bodyPr>
          <a:lstStyle/>
          <a:p>
            <a:r>
              <a:rPr lang="en-US" sz="2400" dirty="0"/>
              <a:t>Use the AIMS if TD/EPS suspected, if you order a medication to treat this condition, such as </a:t>
            </a:r>
            <a:r>
              <a:rPr lang="en-US" sz="2400" dirty="0" err="1"/>
              <a:t>Ingrezza</a:t>
            </a:r>
            <a:r>
              <a:rPr lang="en-US" sz="2400" dirty="0"/>
              <a:t> then you will need to justify it to the insurance company via the AIMS. You can also track it getting better over time.</a:t>
            </a:r>
          </a:p>
          <a:p>
            <a:r>
              <a:rPr lang="en-US" sz="2400" dirty="0"/>
              <a:t>Use the Pseudobulbar Affect scale if PBA is suspected and medication such as </a:t>
            </a:r>
            <a:r>
              <a:rPr lang="en-US" sz="2400" dirty="0" err="1"/>
              <a:t>nuedexta</a:t>
            </a:r>
            <a:r>
              <a:rPr lang="en-US" sz="2400" dirty="0"/>
              <a:t> ordered. The insurance company wants a copy of this and you can also track effectiveness of the agent over time.</a:t>
            </a:r>
          </a:p>
          <a:p>
            <a:r>
              <a:rPr lang="en-US" sz="2400" dirty="0" err="1"/>
              <a:t>Kelptomania</a:t>
            </a:r>
            <a:r>
              <a:rPr lang="en-US" sz="2400" dirty="0"/>
              <a:t> and Trichotillomania, and ADD/ADHD also have tests that I utilize. </a:t>
            </a:r>
          </a:p>
        </p:txBody>
      </p:sp>
    </p:spTree>
    <p:extLst>
      <p:ext uri="{BB962C8B-B14F-4D97-AF65-F5344CB8AC3E}">
        <p14:creationId xmlns:p14="http://schemas.microsoft.com/office/powerpoint/2010/main" val="336360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F9C7AA-7288-4266-84B4-3FFF9A2D834E}"/>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Feel good about your 15-minute medication review.</a:t>
            </a:r>
          </a:p>
        </p:txBody>
      </p:sp>
      <p:graphicFrame>
        <p:nvGraphicFramePr>
          <p:cNvPr id="5" name="Content Placeholder 2">
            <a:extLst>
              <a:ext uri="{FF2B5EF4-FFF2-40B4-BE49-F238E27FC236}">
                <a16:creationId xmlns:a16="http://schemas.microsoft.com/office/drawing/2014/main" id="{351403CE-DDB9-4256-9CB9-1E0225E7D396}"/>
              </a:ext>
            </a:extLst>
          </p:cNvPr>
          <p:cNvGraphicFramePr>
            <a:graphicFrameLocks noGrp="1"/>
          </p:cNvGraphicFramePr>
          <p:nvPr>
            <p:ph idx="1"/>
            <p:extLst>
              <p:ext uri="{D42A27DB-BD31-4B8C-83A1-F6EECF244321}">
                <p14:modId xmlns:p14="http://schemas.microsoft.com/office/powerpoint/2010/main" val="2987501367"/>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2892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88460-9784-4200-8F22-908E5A03C056}"/>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327D2D40-3ABD-4003-9323-DBF8186D8AAE}"/>
              </a:ext>
            </a:extLst>
          </p:cNvPr>
          <p:cNvSpPr>
            <a:spLocks noGrp="1"/>
          </p:cNvSpPr>
          <p:nvPr>
            <p:ph idx="1"/>
          </p:nvPr>
        </p:nvSpPr>
        <p:spPr/>
        <p:txBody>
          <a:bodyPr/>
          <a:lstStyle/>
          <a:p>
            <a:r>
              <a:rPr lang="en-US" dirty="0"/>
              <a:t>You have access to a copy of the patient check list and the professional checklist.</a:t>
            </a:r>
          </a:p>
          <a:p>
            <a:r>
              <a:rPr lang="en-US" dirty="0"/>
              <a:t>After awhile, you won’t need your check list, as the patient reads to you their checklist, you will ask the appropriate questions, when elaboration is needed.</a:t>
            </a:r>
          </a:p>
          <a:p>
            <a:endParaRPr lang="en-US" dirty="0"/>
          </a:p>
        </p:txBody>
      </p:sp>
    </p:spTree>
    <p:extLst>
      <p:ext uri="{BB962C8B-B14F-4D97-AF65-F5344CB8AC3E}">
        <p14:creationId xmlns:p14="http://schemas.microsoft.com/office/powerpoint/2010/main" val="2752861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D90E0-86D4-4D72-9EBC-C9283498AA1F}"/>
              </a:ext>
            </a:extLst>
          </p:cNvPr>
          <p:cNvSpPr>
            <a:spLocks noGrp="1"/>
          </p:cNvSpPr>
          <p:nvPr>
            <p:ph type="title"/>
          </p:nvPr>
        </p:nvSpPr>
        <p:spPr/>
        <p:txBody>
          <a:bodyPr/>
          <a:lstStyle/>
          <a:p>
            <a:r>
              <a:rPr lang="en-US" dirty="0"/>
              <a:t>Recommended Sites to keep you up-to-date</a:t>
            </a:r>
          </a:p>
        </p:txBody>
      </p:sp>
      <p:sp>
        <p:nvSpPr>
          <p:cNvPr id="3" name="Content Placeholder 2">
            <a:extLst>
              <a:ext uri="{FF2B5EF4-FFF2-40B4-BE49-F238E27FC236}">
                <a16:creationId xmlns:a16="http://schemas.microsoft.com/office/drawing/2014/main" id="{8310BF0D-52A9-4400-9254-DBC5733C3061}"/>
              </a:ext>
            </a:extLst>
          </p:cNvPr>
          <p:cNvSpPr>
            <a:spLocks noGrp="1"/>
          </p:cNvSpPr>
          <p:nvPr>
            <p:ph idx="1"/>
          </p:nvPr>
        </p:nvSpPr>
        <p:spPr>
          <a:xfrm>
            <a:off x="838200" y="1397479"/>
            <a:ext cx="10515600" cy="4779484"/>
          </a:xfrm>
        </p:spPr>
        <p:txBody>
          <a:bodyPr/>
          <a:lstStyle/>
          <a:p>
            <a:pPr marL="0" indent="0">
              <a:buNone/>
            </a:pPr>
            <a:r>
              <a:rPr lang="en-US" dirty="0"/>
              <a:t>--Medscape (choose the mental health and neurological health areas so that you get the latest research in these areas sent  to your email)</a:t>
            </a:r>
          </a:p>
          <a:p>
            <a:pPr marL="0" indent="0">
              <a:buNone/>
            </a:pPr>
            <a:r>
              <a:rPr lang="en-US" dirty="0"/>
              <a:t>--Dr. </a:t>
            </a:r>
            <a:r>
              <a:rPr lang="en-US" dirty="0" err="1"/>
              <a:t>Jonice</a:t>
            </a:r>
            <a:r>
              <a:rPr lang="en-US" dirty="0"/>
              <a:t> Webb: for patients who were neglected in childhood, she is an expert on Children of Emotional Neglect (CEN). There are lots of free information for these clients to utilize. She also has training for mental health professionals working with these patients. </a:t>
            </a:r>
            <a:r>
              <a:rPr lang="en-US" b="1" i="0" dirty="0">
                <a:solidFill>
                  <a:srgbClr val="006621"/>
                </a:solidFill>
                <a:effectLst/>
                <a:latin typeface="Roboto" panose="02000000000000000000" pitchFamily="2" charset="0"/>
                <a:hlinkClick r:id="rId2"/>
              </a:rPr>
              <a:t>https://drjonicewebb.com</a:t>
            </a:r>
            <a:endParaRPr lang="en-US" b="1" i="0" dirty="0">
              <a:solidFill>
                <a:srgbClr val="006621"/>
              </a:solidFill>
              <a:effectLst/>
              <a:latin typeface="Roboto" panose="02000000000000000000" pitchFamily="2" charset="0"/>
            </a:endParaRPr>
          </a:p>
          <a:p>
            <a:pPr marL="0" indent="0">
              <a:buNone/>
            </a:pPr>
            <a:r>
              <a:rPr lang="en-US" dirty="0">
                <a:solidFill>
                  <a:srgbClr val="006621"/>
                </a:solidFill>
                <a:latin typeface="Roboto" panose="02000000000000000000" pitchFamily="2" charset="0"/>
              </a:rPr>
              <a:t>--The best resources I have ever found for ADD/ADHD are on this website: </a:t>
            </a:r>
            <a:r>
              <a:rPr lang="en-US" b="1" i="0" u="sng" dirty="0">
                <a:solidFill>
                  <a:srgbClr val="006621"/>
                </a:solidFill>
                <a:effectLst/>
                <a:latin typeface="Roboto" panose="02000000000000000000" pitchFamily="2" charset="0"/>
                <a:hlinkClick r:id="rId3"/>
              </a:rPr>
              <a:t>https://www.additudemag.com</a:t>
            </a:r>
            <a:endParaRPr lang="en-US" b="1" i="0" u="sng" dirty="0">
              <a:solidFill>
                <a:srgbClr val="006621"/>
              </a:solidFill>
              <a:effectLst/>
              <a:latin typeface="Roboto" panose="02000000000000000000" pitchFamily="2" charset="0"/>
            </a:endParaRPr>
          </a:p>
          <a:p>
            <a:pPr marL="0" indent="0">
              <a:buNone/>
            </a:pPr>
            <a:endParaRPr lang="en-US" b="1" i="0" u="sng" dirty="0">
              <a:solidFill>
                <a:srgbClr val="006621"/>
              </a:solidFill>
              <a:effectLst/>
              <a:latin typeface="Roboto" panose="02000000000000000000" pitchFamily="2" charset="0"/>
            </a:endParaRPr>
          </a:p>
          <a:p>
            <a:pPr marL="0" indent="0">
              <a:buNone/>
            </a:pPr>
            <a:endParaRPr lang="en-US" i="0" dirty="0">
              <a:solidFill>
                <a:srgbClr val="006621"/>
              </a:solidFill>
              <a:effectLst/>
              <a:latin typeface="Roboto" panose="02000000000000000000" pitchFamily="2" charset="0"/>
            </a:endParaRPr>
          </a:p>
          <a:p>
            <a:pPr marL="0" indent="0">
              <a:buNone/>
            </a:pPr>
            <a:endParaRPr lang="en-US" b="1" i="0" u="sng" dirty="0">
              <a:solidFill>
                <a:srgbClr val="006621"/>
              </a:solidFill>
              <a:effectLst/>
              <a:latin typeface="Roboto" panose="02000000000000000000" pitchFamily="2" charset="0"/>
            </a:endParaRPr>
          </a:p>
          <a:p>
            <a:pPr marL="0" indent="0">
              <a:buNone/>
            </a:pPr>
            <a:endParaRPr lang="en-US" dirty="0"/>
          </a:p>
        </p:txBody>
      </p:sp>
    </p:spTree>
    <p:extLst>
      <p:ext uri="{BB962C8B-B14F-4D97-AF65-F5344CB8AC3E}">
        <p14:creationId xmlns:p14="http://schemas.microsoft.com/office/powerpoint/2010/main" val="81601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E57A3F2-3497-430E-BCD2-151E9B574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a:extLst>
              <a:ext uri="{FF2B5EF4-FFF2-40B4-BE49-F238E27FC236}">
                <a16:creationId xmlns:a16="http://schemas.microsoft.com/office/drawing/2014/main" id="{88B1F424-0E60-4F04-AFC7-00E1F2110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7">
            <a:extLst>
              <a:ext uri="{FF2B5EF4-FFF2-40B4-BE49-F238E27FC236}">
                <a16:creationId xmlns:a16="http://schemas.microsoft.com/office/drawing/2014/main" id="{6B509DD1-7F4E-4C4D-9B18-626473A5F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8">
            <a:extLst>
              <a:ext uri="{FF2B5EF4-FFF2-40B4-BE49-F238E27FC236}">
                <a16:creationId xmlns:a16="http://schemas.microsoft.com/office/drawing/2014/main" id="{BB89D3BB-9A77-48E3-8C98-9A0A1DD4F7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91B487B-DEC3-4FF6-AC06-2B7090D7ADBB}"/>
              </a:ext>
            </a:extLst>
          </p:cNvPr>
          <p:cNvSpPr>
            <a:spLocks noGrp="1"/>
          </p:cNvSpPr>
          <p:nvPr>
            <p:ph type="title"/>
          </p:nvPr>
        </p:nvSpPr>
        <p:spPr>
          <a:xfrm>
            <a:off x="1322754" y="1522820"/>
            <a:ext cx="2748041" cy="3601914"/>
          </a:xfrm>
        </p:spPr>
        <p:txBody>
          <a:bodyPr anchor="ctr">
            <a:normAutofit/>
          </a:bodyPr>
          <a:lstStyle/>
          <a:p>
            <a:r>
              <a:rPr lang="en-US" sz="3600">
                <a:solidFill>
                  <a:srgbClr val="FFFFFF"/>
                </a:solidFill>
              </a:rPr>
              <a:t>How can I type and do a good visit?</a:t>
            </a:r>
          </a:p>
        </p:txBody>
      </p:sp>
      <p:graphicFrame>
        <p:nvGraphicFramePr>
          <p:cNvPr id="5" name="Content Placeholder 2">
            <a:extLst>
              <a:ext uri="{FF2B5EF4-FFF2-40B4-BE49-F238E27FC236}">
                <a16:creationId xmlns:a16="http://schemas.microsoft.com/office/drawing/2014/main" id="{20053AEC-CBFE-45A6-A750-E05DF8261389}"/>
              </a:ext>
            </a:extLst>
          </p:cNvPr>
          <p:cNvGraphicFramePr>
            <a:graphicFrameLocks noGrp="1"/>
          </p:cNvGraphicFramePr>
          <p:nvPr>
            <p:ph idx="1"/>
            <p:extLst>
              <p:ext uri="{D42A27DB-BD31-4B8C-83A1-F6EECF244321}">
                <p14:modId xmlns:p14="http://schemas.microsoft.com/office/powerpoint/2010/main" val="2330571053"/>
              </p:ext>
            </p:extLst>
          </p:nvPr>
        </p:nvGraphicFramePr>
        <p:xfrm>
          <a:off x="5042848" y="643467"/>
          <a:ext cx="6489510" cy="5252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9896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8F434-42AD-46DD-85A8-2AC0F31B7CBB}"/>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F40FE2A-64FD-4B6D-A842-9BAE4088B10E}"/>
              </a:ext>
            </a:extLst>
          </p:cNvPr>
          <p:cNvSpPr>
            <a:spLocks noGrp="1"/>
          </p:cNvSpPr>
          <p:nvPr>
            <p:ph idx="1"/>
          </p:nvPr>
        </p:nvSpPr>
        <p:spPr/>
        <p:txBody>
          <a:bodyPr/>
          <a:lstStyle/>
          <a:p>
            <a:r>
              <a:rPr lang="en-US" dirty="0"/>
              <a:t>I hope you enjoyed this presentation.</a:t>
            </a:r>
          </a:p>
          <a:p>
            <a:r>
              <a:rPr lang="en-US" dirty="0"/>
              <a:t>My book is called, </a:t>
            </a:r>
            <a:r>
              <a:rPr lang="en-US" b="1" u="sng" dirty="0"/>
              <a:t>Everything You Should’ve Learned in Psychiatry School: But Didn’t</a:t>
            </a:r>
            <a:r>
              <a:rPr lang="en-US" dirty="0"/>
              <a:t>.   </a:t>
            </a:r>
          </a:p>
          <a:p>
            <a:r>
              <a:rPr lang="en-US" dirty="0"/>
              <a:t>My website is: </a:t>
            </a:r>
            <a:r>
              <a:rPr lang="en-US" dirty="0">
                <a:hlinkClick r:id="rId2"/>
              </a:rPr>
              <a:t>www.drkellygardiner.com</a:t>
            </a:r>
            <a:r>
              <a:rPr lang="en-US" dirty="0"/>
              <a:t> with a link to </a:t>
            </a:r>
            <a:r>
              <a:rPr lang="en-US"/>
              <a:t>my YouTube videos.</a:t>
            </a:r>
            <a:endParaRPr lang="en-US" dirty="0"/>
          </a:p>
        </p:txBody>
      </p:sp>
    </p:spTree>
    <p:extLst>
      <p:ext uri="{BB962C8B-B14F-4D97-AF65-F5344CB8AC3E}">
        <p14:creationId xmlns:p14="http://schemas.microsoft.com/office/powerpoint/2010/main" val="228943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E2A61F1-A3C1-47CE-A5C0-592356838D68}"/>
              </a:ext>
            </a:extLst>
          </p:cNvPr>
          <p:cNvSpPr>
            <a:spLocks noGrp="1"/>
          </p:cNvSpPr>
          <p:nvPr>
            <p:ph type="title"/>
          </p:nvPr>
        </p:nvSpPr>
        <p:spPr>
          <a:xfrm>
            <a:off x="524741" y="620392"/>
            <a:ext cx="3808268" cy="5504688"/>
          </a:xfrm>
        </p:spPr>
        <p:txBody>
          <a:bodyPr>
            <a:normAutofit/>
          </a:bodyPr>
          <a:lstStyle/>
          <a:p>
            <a:r>
              <a:rPr lang="en-US" sz="5100" i="1">
                <a:solidFill>
                  <a:schemeClr val="bg1"/>
                </a:solidFill>
              </a:rPr>
              <a:t>Don’t be a rookie: </a:t>
            </a:r>
            <a:r>
              <a:rPr lang="en-US" sz="5100">
                <a:solidFill>
                  <a:schemeClr val="bg1"/>
                </a:solidFill>
              </a:rPr>
              <a:t>i.e. do not ignore the following findings, </a:t>
            </a:r>
            <a:r>
              <a:rPr lang="en-US" sz="5100" b="1">
                <a:solidFill>
                  <a:schemeClr val="bg1"/>
                </a:solidFill>
              </a:rPr>
              <a:t>instead </a:t>
            </a:r>
            <a:r>
              <a:rPr lang="en-US" sz="5100">
                <a:solidFill>
                  <a:schemeClr val="bg1"/>
                </a:solidFill>
              </a:rPr>
              <a:t>take action!!!</a:t>
            </a:r>
          </a:p>
        </p:txBody>
      </p:sp>
      <p:graphicFrame>
        <p:nvGraphicFramePr>
          <p:cNvPr id="5" name="Content Placeholder 2">
            <a:extLst>
              <a:ext uri="{FF2B5EF4-FFF2-40B4-BE49-F238E27FC236}">
                <a16:creationId xmlns:a16="http://schemas.microsoft.com/office/drawing/2014/main" id="{21897A1C-E32D-41A8-99FF-4045B16258F0}"/>
              </a:ext>
            </a:extLst>
          </p:cNvPr>
          <p:cNvGraphicFramePr>
            <a:graphicFrameLocks noGrp="1"/>
          </p:cNvGraphicFramePr>
          <p:nvPr>
            <p:ph idx="1"/>
            <p:extLst>
              <p:ext uri="{D42A27DB-BD31-4B8C-83A1-F6EECF244321}">
                <p14:modId xmlns:p14="http://schemas.microsoft.com/office/powerpoint/2010/main" val="146577581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4744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310701B-7896-414F-A0CC-C740B46CD3F2}"/>
              </a:ext>
            </a:extLst>
          </p:cNvPr>
          <p:cNvSpPr>
            <a:spLocks noGrp="1"/>
          </p:cNvSpPr>
          <p:nvPr>
            <p:ph type="title"/>
          </p:nvPr>
        </p:nvSpPr>
        <p:spPr>
          <a:xfrm>
            <a:off x="524741" y="620392"/>
            <a:ext cx="3808268" cy="5504688"/>
          </a:xfrm>
        </p:spPr>
        <p:txBody>
          <a:bodyPr>
            <a:normAutofit/>
          </a:bodyPr>
          <a:lstStyle/>
          <a:p>
            <a:r>
              <a:rPr lang="en-US" sz="5100">
                <a:solidFill>
                  <a:schemeClr val="bg1"/>
                </a:solidFill>
              </a:rPr>
              <a:t>If a caregiver or family member comes to the visit, do the following:</a:t>
            </a:r>
          </a:p>
        </p:txBody>
      </p:sp>
      <p:graphicFrame>
        <p:nvGraphicFramePr>
          <p:cNvPr id="5" name="Content Placeholder 2">
            <a:extLst>
              <a:ext uri="{FF2B5EF4-FFF2-40B4-BE49-F238E27FC236}">
                <a16:creationId xmlns:a16="http://schemas.microsoft.com/office/drawing/2014/main" id="{F2D49349-4CE0-4411-959C-2F82F7AC9C59}"/>
              </a:ext>
            </a:extLst>
          </p:cNvPr>
          <p:cNvGraphicFramePr>
            <a:graphicFrameLocks noGrp="1"/>
          </p:cNvGraphicFramePr>
          <p:nvPr>
            <p:ph idx="1"/>
            <p:extLst>
              <p:ext uri="{D42A27DB-BD31-4B8C-83A1-F6EECF244321}">
                <p14:modId xmlns:p14="http://schemas.microsoft.com/office/powerpoint/2010/main" val="172471415"/>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9690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D9B3107-74B3-4610-9F38-50EF3ABD7AD2}"/>
              </a:ext>
            </a:extLst>
          </p:cNvPr>
          <p:cNvSpPr>
            <a:spLocks noGrp="1"/>
          </p:cNvSpPr>
          <p:nvPr>
            <p:ph type="title"/>
          </p:nvPr>
        </p:nvSpPr>
        <p:spPr>
          <a:xfrm>
            <a:off x="524741" y="620392"/>
            <a:ext cx="3808268" cy="5504688"/>
          </a:xfrm>
        </p:spPr>
        <p:txBody>
          <a:bodyPr>
            <a:normAutofit/>
          </a:bodyPr>
          <a:lstStyle/>
          <a:p>
            <a:r>
              <a:rPr lang="en-US" sz="5600">
                <a:solidFill>
                  <a:schemeClr val="bg1"/>
                </a:solidFill>
              </a:rPr>
              <a:t>Give one compliment to the patient.</a:t>
            </a:r>
          </a:p>
        </p:txBody>
      </p:sp>
      <p:graphicFrame>
        <p:nvGraphicFramePr>
          <p:cNvPr id="5" name="Content Placeholder 2">
            <a:extLst>
              <a:ext uri="{FF2B5EF4-FFF2-40B4-BE49-F238E27FC236}">
                <a16:creationId xmlns:a16="http://schemas.microsoft.com/office/drawing/2014/main" id="{4269EF85-2FE4-4CE0-88B9-48EC165F94B5}"/>
              </a:ext>
            </a:extLst>
          </p:cNvPr>
          <p:cNvGraphicFramePr>
            <a:graphicFrameLocks noGrp="1"/>
          </p:cNvGraphicFramePr>
          <p:nvPr>
            <p:ph idx="1"/>
            <p:extLst>
              <p:ext uri="{D42A27DB-BD31-4B8C-83A1-F6EECF244321}">
                <p14:modId xmlns:p14="http://schemas.microsoft.com/office/powerpoint/2010/main" val="908939210"/>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5580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94EC-3AE4-468F-95E3-15FA451A3109}"/>
              </a:ext>
            </a:extLst>
          </p:cNvPr>
          <p:cNvSpPr>
            <a:spLocks noGrp="1"/>
          </p:cNvSpPr>
          <p:nvPr>
            <p:ph type="title"/>
          </p:nvPr>
        </p:nvSpPr>
        <p:spPr/>
        <p:txBody>
          <a:bodyPr/>
          <a:lstStyle/>
          <a:p>
            <a:r>
              <a:rPr lang="en-US" dirty="0"/>
              <a:t>See the beauty in all your patients</a:t>
            </a:r>
          </a:p>
        </p:txBody>
      </p:sp>
      <p:sp>
        <p:nvSpPr>
          <p:cNvPr id="3" name="Content Placeholder 2">
            <a:extLst>
              <a:ext uri="{FF2B5EF4-FFF2-40B4-BE49-F238E27FC236}">
                <a16:creationId xmlns:a16="http://schemas.microsoft.com/office/drawing/2014/main" id="{B086FB20-4BD9-42CD-B561-BEADE90C7606}"/>
              </a:ext>
            </a:extLst>
          </p:cNvPr>
          <p:cNvSpPr>
            <a:spLocks noGrp="1"/>
          </p:cNvSpPr>
          <p:nvPr>
            <p:ph idx="1"/>
          </p:nvPr>
        </p:nvSpPr>
        <p:spPr/>
        <p:txBody>
          <a:bodyPr/>
          <a:lstStyle/>
          <a:p>
            <a:pPr marL="0" indent="0" algn="ctr">
              <a:buNone/>
            </a:pPr>
            <a:r>
              <a:rPr lang="en-US" sz="4000" b="1" i="0" u="none" strike="noStrike" dirty="0">
                <a:solidFill>
                  <a:srgbClr val="101010"/>
                </a:solidFill>
                <a:effectLst/>
                <a:latin typeface="Bradley Hand ITC" panose="03070402050302030203" pitchFamily="66" charset="0"/>
              </a:rPr>
              <a:t>For beautiful eyes, look for the good in others; </a:t>
            </a:r>
          </a:p>
          <a:p>
            <a:pPr marL="0" indent="0" algn="ctr">
              <a:buNone/>
            </a:pPr>
            <a:r>
              <a:rPr lang="en-US" sz="4000" b="1" dirty="0">
                <a:solidFill>
                  <a:srgbClr val="101010"/>
                </a:solidFill>
                <a:latin typeface="Bradley Hand ITC" panose="03070402050302030203" pitchFamily="66" charset="0"/>
              </a:rPr>
              <a:t>F</a:t>
            </a:r>
            <a:r>
              <a:rPr lang="en-US" sz="4000" b="1" i="0" u="none" strike="noStrike" dirty="0">
                <a:solidFill>
                  <a:srgbClr val="101010"/>
                </a:solidFill>
                <a:effectLst/>
                <a:latin typeface="Bradley Hand ITC" panose="03070402050302030203" pitchFamily="66" charset="0"/>
              </a:rPr>
              <a:t>or beautiful lips, speak only words of kindness; </a:t>
            </a:r>
          </a:p>
          <a:p>
            <a:pPr marL="0" indent="0" algn="ctr">
              <a:buNone/>
            </a:pPr>
            <a:r>
              <a:rPr lang="en-US" sz="4000" b="1" i="0" u="none" strike="noStrike" dirty="0">
                <a:solidFill>
                  <a:srgbClr val="101010"/>
                </a:solidFill>
                <a:effectLst/>
                <a:latin typeface="Bradley Hand ITC" panose="03070402050302030203" pitchFamily="66" charset="0"/>
              </a:rPr>
              <a:t>and for poise, walk with the knowledge that you are never alone.</a:t>
            </a:r>
          </a:p>
          <a:p>
            <a:pPr marL="0" indent="0" algn="ctr">
              <a:buNone/>
            </a:pPr>
            <a:r>
              <a:rPr lang="en-US" sz="4000" b="1" i="0" u="none" strike="noStrike" dirty="0">
                <a:solidFill>
                  <a:srgbClr val="0000AA"/>
                </a:solidFill>
                <a:effectLst/>
                <a:latin typeface="Bradley Hand ITC" panose="03070402050302030203" pitchFamily="66" charset="0"/>
                <a:hlinkClick r:id="rId2"/>
              </a:rPr>
              <a:t>Audrey Hepburn</a:t>
            </a:r>
            <a:endParaRPr lang="en-US" sz="4000" b="1" i="0" dirty="0">
              <a:solidFill>
                <a:srgbClr val="222222"/>
              </a:solidFill>
              <a:effectLst/>
              <a:latin typeface="Bradley Hand ITC" panose="03070402050302030203" pitchFamily="66" charset="0"/>
            </a:endParaRPr>
          </a:p>
          <a:p>
            <a:endParaRPr lang="en-US" dirty="0"/>
          </a:p>
        </p:txBody>
      </p:sp>
    </p:spTree>
    <p:extLst>
      <p:ext uri="{BB962C8B-B14F-4D97-AF65-F5344CB8AC3E}">
        <p14:creationId xmlns:p14="http://schemas.microsoft.com/office/powerpoint/2010/main" val="1557756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256188E-4BA2-4130-BA64-B4CC5DEC6A20}"/>
              </a:ext>
            </a:extLst>
          </p:cNvPr>
          <p:cNvSpPr>
            <a:spLocks noGrp="1"/>
          </p:cNvSpPr>
          <p:nvPr>
            <p:ph type="title"/>
          </p:nvPr>
        </p:nvSpPr>
        <p:spPr>
          <a:xfrm>
            <a:off x="524741" y="620392"/>
            <a:ext cx="3808268" cy="5504688"/>
          </a:xfrm>
        </p:spPr>
        <p:txBody>
          <a:bodyPr>
            <a:normAutofit/>
          </a:bodyPr>
          <a:lstStyle/>
          <a:p>
            <a:r>
              <a:rPr lang="en-US" sz="4700">
                <a:solidFill>
                  <a:schemeClr val="bg1"/>
                </a:solidFill>
              </a:rPr>
              <a:t>Make sure medical </a:t>
            </a:r>
            <a:r>
              <a:rPr lang="en-US" sz="4700" b="1">
                <a:solidFill>
                  <a:schemeClr val="bg1"/>
                </a:solidFill>
              </a:rPr>
              <a:t>meds and psychotropics are correct </a:t>
            </a:r>
            <a:r>
              <a:rPr lang="en-US" sz="4700">
                <a:solidFill>
                  <a:schemeClr val="bg1"/>
                </a:solidFill>
              </a:rPr>
              <a:t>as well as </a:t>
            </a:r>
            <a:r>
              <a:rPr lang="en-US" sz="4700" b="1">
                <a:solidFill>
                  <a:schemeClr val="bg1"/>
                </a:solidFill>
              </a:rPr>
              <a:t>medical diagnosis.</a:t>
            </a:r>
            <a:endParaRPr lang="en-US" sz="4700">
              <a:solidFill>
                <a:schemeClr val="bg1"/>
              </a:solidFill>
            </a:endParaRPr>
          </a:p>
        </p:txBody>
      </p:sp>
      <p:graphicFrame>
        <p:nvGraphicFramePr>
          <p:cNvPr id="5" name="Content Placeholder 2">
            <a:extLst>
              <a:ext uri="{FF2B5EF4-FFF2-40B4-BE49-F238E27FC236}">
                <a16:creationId xmlns:a16="http://schemas.microsoft.com/office/drawing/2014/main" id="{F2D64055-B125-4039-A5B0-368FB93A1FBC}"/>
              </a:ext>
            </a:extLst>
          </p:cNvPr>
          <p:cNvGraphicFramePr>
            <a:graphicFrameLocks noGrp="1"/>
          </p:cNvGraphicFramePr>
          <p:nvPr>
            <p:ph idx="1"/>
            <p:extLst>
              <p:ext uri="{D42A27DB-BD31-4B8C-83A1-F6EECF244321}">
                <p14:modId xmlns:p14="http://schemas.microsoft.com/office/powerpoint/2010/main" val="126704546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6421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91B032A-3A7B-44D1-AE4C-413EE294EFFA}"/>
              </a:ext>
            </a:extLst>
          </p:cNvPr>
          <p:cNvSpPr>
            <a:spLocks noGrp="1"/>
          </p:cNvSpPr>
          <p:nvPr>
            <p:ph type="title"/>
          </p:nvPr>
        </p:nvSpPr>
        <p:spPr>
          <a:xfrm>
            <a:off x="1098468" y="885651"/>
            <a:ext cx="3229803" cy="4624603"/>
          </a:xfrm>
        </p:spPr>
        <p:txBody>
          <a:bodyPr>
            <a:normAutofit/>
          </a:bodyPr>
          <a:lstStyle/>
          <a:p>
            <a:r>
              <a:rPr lang="en-US">
                <a:solidFill>
                  <a:srgbClr val="FFFFFF"/>
                </a:solidFill>
              </a:rPr>
              <a:t>The check list:</a:t>
            </a:r>
          </a:p>
        </p:txBody>
      </p:sp>
      <p:sp>
        <p:nvSpPr>
          <p:cNvPr id="3" name="Content Placeholder 2">
            <a:extLst>
              <a:ext uri="{FF2B5EF4-FFF2-40B4-BE49-F238E27FC236}">
                <a16:creationId xmlns:a16="http://schemas.microsoft.com/office/drawing/2014/main" id="{23EC8A5A-1ABA-4E04-B68F-2B7C6F246471}"/>
              </a:ext>
            </a:extLst>
          </p:cNvPr>
          <p:cNvSpPr>
            <a:spLocks noGrp="1"/>
          </p:cNvSpPr>
          <p:nvPr>
            <p:ph idx="1"/>
          </p:nvPr>
        </p:nvSpPr>
        <p:spPr>
          <a:xfrm>
            <a:off x="4978708" y="500332"/>
            <a:ext cx="6525220" cy="5636965"/>
          </a:xfrm>
        </p:spPr>
        <p:txBody>
          <a:bodyPr anchor="ctr">
            <a:normAutofit fontScale="85000" lnSpcReduction="10000"/>
          </a:bodyPr>
          <a:lstStyle/>
          <a:p>
            <a:pPr marL="0" marR="0">
              <a:lnSpc>
                <a:spcPct val="115000"/>
              </a:lnSpc>
              <a:spcBef>
                <a:spcPts val="0"/>
              </a:spcBef>
              <a:spcAft>
                <a:spcPts val="10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**Please read the symptoms that you have had in the past, go back to when you were a teenager, or in your early 20’s</a:t>
            </a:r>
            <a:r>
              <a:rPr lang="en-US" sz="1800" b="1" dirty="0">
                <a:effectLst/>
                <a:latin typeface="Calibri" panose="020F0502020204030204" pitchFamily="34" charset="0"/>
                <a:ea typeface="Times New Roman" panose="02020603050405020304" pitchFamily="18" charset="0"/>
                <a:cs typeface="Calibri" panose="020F0502020204030204" pitchFamily="34" charset="0"/>
              </a:rPr>
              <a:t>**this is for intakes***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**for follow up visits, </a:t>
            </a:r>
            <a:r>
              <a:rPr lang="en-US" sz="1800" b="1" u="sng" dirty="0">
                <a:effectLst/>
                <a:latin typeface="Calibri" panose="020F0502020204030204" pitchFamily="34" charset="0"/>
                <a:ea typeface="Times New Roman" panose="02020603050405020304" pitchFamily="18" charset="0"/>
                <a:cs typeface="Calibri" panose="020F0502020204030204" pitchFamily="34" charset="0"/>
              </a:rPr>
              <a:t>symptoms since last visit</a:t>
            </a:r>
            <a:r>
              <a:rPr lang="en-US" sz="1800" b="1"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u="sng" dirty="0">
                <a:effectLst/>
                <a:latin typeface="Calibri" panose="020F0502020204030204" pitchFamily="34" charset="0"/>
                <a:ea typeface="Times New Roman" panose="02020603050405020304" pitchFamily="18" charset="0"/>
                <a:cs typeface="Calibri" panose="020F0502020204030204" pitchFamily="34" charset="0"/>
              </a:rPr>
              <a:t>Severe changes in mood (happy, silly, irritable, angry, agitated, violent)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a:t>
            </a:r>
            <a:r>
              <a:rPr lang="en-US" sz="1800" i="1" dirty="0">
                <a:effectLst/>
                <a:latin typeface="Calibri" panose="020F0502020204030204" pitchFamily="34" charset="0"/>
                <a:ea typeface="Times New Roman" panose="02020603050405020304" pitchFamily="18" charset="0"/>
                <a:cs typeface="Calibri" panose="020F0502020204030204" pitchFamily="34" charset="0"/>
              </a:rPr>
              <a:t>If angry do you ever punch walls, throw things, hit people, </a:t>
            </a:r>
            <a:r>
              <a:rPr lang="en-US" sz="1800" i="1" dirty="0" err="1">
                <a:effectLst/>
                <a:latin typeface="Calibri" panose="020F0502020204030204" pitchFamily="34" charset="0"/>
                <a:ea typeface="Times New Roman" panose="02020603050405020304" pitchFamily="18" charset="0"/>
                <a:cs typeface="Calibri" panose="020F0502020204030204" pitchFamily="34" charset="0"/>
              </a:rPr>
              <a:t>etc</a:t>
            </a:r>
            <a:r>
              <a:rPr lang="en-US" sz="1800" i="1" dirty="0">
                <a:effectLst/>
                <a:latin typeface="Calibri" panose="020F0502020204030204" pitchFamily="34" charset="0"/>
                <a:ea typeface="Times New Roman" panose="02020603050405020304" pitchFamily="18" charset="0"/>
                <a:cs typeface="Calibri" panose="020F0502020204030204" pitchFamily="34" charset="0"/>
              </a:rPr>
              <a:t>? How often does that occur? When was the last time?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Irritability (little things get you more angry than they should)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Increase in talking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Distractibility and poor concentration and focus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Anxiety (feeling on edge, cannot relax) how often?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High-risk behavior (drugs, sex, alcohol, reckless driving….)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Females: check on birth control status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Depressed mood</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Persistent sadness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Crying spells (how often, triggers?)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100" dirty="0"/>
          </a:p>
        </p:txBody>
      </p:sp>
    </p:spTree>
    <p:extLst>
      <p:ext uri="{BB962C8B-B14F-4D97-AF65-F5344CB8AC3E}">
        <p14:creationId xmlns:p14="http://schemas.microsoft.com/office/powerpoint/2010/main" val="264906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873D9C5-5DBA-460C-8150-48B9B822BC8E}"/>
              </a:ext>
            </a:extLst>
          </p:cNvPr>
          <p:cNvSpPr>
            <a:spLocks noGrp="1"/>
          </p:cNvSpPr>
          <p:nvPr>
            <p:ph type="title"/>
          </p:nvPr>
        </p:nvSpPr>
        <p:spPr>
          <a:xfrm>
            <a:off x="1098468" y="885651"/>
            <a:ext cx="3229803" cy="4624603"/>
          </a:xfrm>
        </p:spPr>
        <p:txBody>
          <a:bodyPr>
            <a:normAutofit/>
          </a:bodyPr>
          <a:lstStyle/>
          <a:p>
            <a:r>
              <a:rPr lang="en-US">
                <a:solidFill>
                  <a:srgbClr val="FFFFFF"/>
                </a:solidFill>
              </a:rPr>
              <a:t>Check list continued</a:t>
            </a:r>
          </a:p>
        </p:txBody>
      </p:sp>
      <p:sp>
        <p:nvSpPr>
          <p:cNvPr id="3" name="Content Placeholder 2">
            <a:extLst>
              <a:ext uri="{FF2B5EF4-FFF2-40B4-BE49-F238E27FC236}">
                <a16:creationId xmlns:a16="http://schemas.microsoft.com/office/drawing/2014/main" id="{CC430063-C4B5-4FBC-B65C-1C5466ED873A}"/>
              </a:ext>
            </a:extLst>
          </p:cNvPr>
          <p:cNvSpPr>
            <a:spLocks noGrp="1"/>
          </p:cNvSpPr>
          <p:nvPr>
            <p:ph idx="1"/>
          </p:nvPr>
        </p:nvSpPr>
        <p:spPr>
          <a:xfrm>
            <a:off x="4978708" y="374074"/>
            <a:ext cx="6525220" cy="5632260"/>
          </a:xfrm>
        </p:spPr>
        <p:txBody>
          <a:bodyPr anchor="ctr">
            <a:normAutofit fontScale="85000" lnSpcReduction="20000"/>
          </a:bodyPr>
          <a:lstStyle/>
          <a:p>
            <a:pPr marL="0" marR="0">
              <a:lnSpc>
                <a:spcPct val="115000"/>
              </a:lnSpc>
              <a:spcBef>
                <a:spcPts val="0"/>
              </a:spcBef>
              <a:spcAft>
                <a:spcPts val="100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Thoughts of death or suicide?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i="1" dirty="0">
                <a:effectLst/>
                <a:latin typeface="Calibri" panose="020F0502020204030204" pitchFamily="34" charset="0"/>
                <a:ea typeface="Times New Roman" panose="02020603050405020304" pitchFamily="18" charset="0"/>
                <a:cs typeface="Calibri" panose="020F0502020204030204" pitchFamily="34" charset="0"/>
              </a:rPr>
              <a:t>What keeps you from ending your life?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i="1" dirty="0">
                <a:effectLst/>
                <a:latin typeface="Calibri" panose="020F0502020204030204" pitchFamily="34" charset="0"/>
                <a:ea typeface="Times New Roman" panose="02020603050405020304" pitchFamily="18" charset="0"/>
                <a:cs typeface="Calibri" panose="020F0502020204030204" pitchFamily="34" charset="0"/>
              </a:rPr>
              <a:t>Plan or intent? (need to petition)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Thoughts of harming others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i="1" dirty="0">
                <a:effectLst/>
                <a:latin typeface="Calibri" panose="020F0502020204030204" pitchFamily="34" charset="0"/>
                <a:ea typeface="Times New Roman" panose="02020603050405020304" pitchFamily="18" charset="0"/>
                <a:cs typeface="Calibri" panose="020F0502020204030204" pitchFamily="34" charset="0"/>
              </a:rPr>
              <a:t>Anyone in particular?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dirty="0">
                <a:effectLst/>
                <a:latin typeface="Calibri" panose="020F0502020204030204" pitchFamily="34" charset="0"/>
                <a:ea typeface="Times New Roman" panose="02020603050405020304" pitchFamily="18" charset="0"/>
                <a:cs typeface="Calibri" panose="020F0502020204030204" pitchFamily="34" charset="0"/>
              </a:rPr>
              <a:t>Plan or intent? (duty to warn, may need to petition, etc.)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400" b="1" u="sng" dirty="0">
                <a:effectLst/>
                <a:latin typeface="Calibri" panose="020F0502020204030204" pitchFamily="34" charset="0"/>
                <a:ea typeface="Times New Roman" panose="02020603050405020304" pitchFamily="18" charset="0"/>
                <a:cs typeface="Calibri" panose="020F0502020204030204" pitchFamily="34" charset="0"/>
              </a:rPr>
              <a:t>GUN/weapon access:</a:t>
            </a:r>
            <a:r>
              <a:rPr lang="en-US" sz="1400" dirty="0">
                <a:effectLst/>
                <a:latin typeface="Calibri" panose="020F0502020204030204" pitchFamily="34" charset="0"/>
                <a:ea typeface="Times New Roman" panose="02020603050405020304" pitchFamily="18" charset="0"/>
                <a:cs typeface="Calibri" panose="020F0502020204030204" pitchFamily="34" charset="0"/>
              </a:rPr>
              <a:t> in locked safe? May need to have them ask someone to remove it from the home.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Loss of enjoyment in favorite activities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What did you used to like to do for fun?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Complaints of physical illnesses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Low energy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i="1" dirty="0">
                <a:effectLst/>
                <a:latin typeface="Calibri" panose="020F0502020204030204" pitchFamily="34" charset="0"/>
                <a:ea typeface="Times New Roman" panose="02020603050405020304" pitchFamily="18" charset="0"/>
                <a:cs typeface="Calibri" panose="020F0502020204030204" pitchFamily="34" charset="0"/>
              </a:rPr>
              <a:t>How often?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Jumping from topic to topic</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Major change in eating (too little or too much)</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Feeling guilty all the time</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Overly sensitive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29603424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TotalTime>
  <Words>2337</Words>
  <Application>Microsoft Office PowerPoint</Application>
  <PresentationFormat>Widescreen</PresentationFormat>
  <Paragraphs>129</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Bradley Hand ITC</vt:lpstr>
      <vt:lpstr>Calibri</vt:lpstr>
      <vt:lpstr>Calibri Light</vt:lpstr>
      <vt:lpstr>Manrope</vt:lpstr>
      <vt:lpstr>Manrope-Bold</vt:lpstr>
      <vt:lpstr>ProximaNova</vt:lpstr>
      <vt:lpstr>Roboto</vt:lpstr>
      <vt:lpstr>Office Theme</vt:lpstr>
      <vt:lpstr>YES, YOU CAN Do a quality 15-minute Medication Review</vt:lpstr>
      <vt:lpstr>How can I type and do a good visit?</vt:lpstr>
      <vt:lpstr>Don’t be a rookie: i.e. do not ignore the following findings, instead take action!!!</vt:lpstr>
      <vt:lpstr>If a caregiver or family member comes to the visit, do the following:</vt:lpstr>
      <vt:lpstr>Give one compliment to the patient.</vt:lpstr>
      <vt:lpstr>See the beauty in all your patients</vt:lpstr>
      <vt:lpstr>Make sure medical meds and psychotropics are correct as well as medical diagnosis.</vt:lpstr>
      <vt:lpstr>The check list:</vt:lpstr>
      <vt:lpstr>Check list continued</vt:lpstr>
      <vt:lpstr>Checklist continued</vt:lpstr>
      <vt:lpstr>Check list continued</vt:lpstr>
      <vt:lpstr>NOTE SAMPLE</vt:lpstr>
      <vt:lpstr>Sample of a bad note:</vt:lpstr>
      <vt:lpstr>What the hell are you treating?</vt:lpstr>
      <vt:lpstr>Do the checklist correctly:</vt:lpstr>
      <vt:lpstr>What professional check lists should I use?</vt:lpstr>
      <vt:lpstr>Feel good about your 15-minute medication review.</vt:lpstr>
      <vt:lpstr>REMINDER</vt:lpstr>
      <vt:lpstr>Recommended Sites to keep you up-to-date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YES, YOU CAN Do a quality 15-minute Medication Review</dc:title>
  <dc:creator>kellly Gardiner</dc:creator>
  <cp:lastModifiedBy>kellly Gardiner</cp:lastModifiedBy>
  <cp:revision>10</cp:revision>
  <dcterms:created xsi:type="dcterms:W3CDTF">2022-01-18T15:51:42Z</dcterms:created>
  <dcterms:modified xsi:type="dcterms:W3CDTF">2023-01-27T16:22:29Z</dcterms:modified>
</cp:coreProperties>
</file>